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
  </p:notesMasterIdLst>
  <p:sldIdLst>
    <p:sldId id="515" r:id="rId3"/>
    <p:sldId id="516" r:id="rId4"/>
    <p:sldId id="517" r:id="rId5"/>
    <p:sldId id="526" r:id="rId6"/>
    <p:sldId id="525" r:id="rId8"/>
    <p:sldId id="519" r:id="rId9"/>
    <p:sldId id="529" r:id="rId10"/>
    <p:sldId id="528" r:id="rId11"/>
    <p:sldId id="520" r:id="rId12"/>
    <p:sldId id="531" r:id="rId13"/>
    <p:sldId id="533" r:id="rId14"/>
    <p:sldId id="534" r:id="rId15"/>
    <p:sldId id="535" r:id="rId16"/>
    <p:sldId id="543" r:id="rId17"/>
    <p:sldId id="539" r:id="rId18"/>
    <p:sldId id="536" r:id="rId19"/>
    <p:sldId id="540" r:id="rId20"/>
    <p:sldId id="537" r:id="rId21"/>
    <p:sldId id="544" r:id="rId22"/>
    <p:sldId id="521" r:id="rId23"/>
    <p:sldId id="532" r:id="rId24"/>
    <p:sldId id="542" r:id="rId25"/>
    <p:sldId id="541" r:id="rId26"/>
    <p:sldId id="545" r:id="rId27"/>
    <p:sldId id="522" r:id="rId28"/>
    <p:sldId id="538" r:id="rId29"/>
    <p:sldId id="514" r:id="rId30"/>
    <p:sldId id="530" r:id="rId31"/>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05ED"/>
    <a:srgbClr val="3366FF"/>
    <a:srgbClr val="4472C4"/>
    <a:srgbClr val="CFD5EA"/>
    <a:srgbClr val="E9EBF5"/>
    <a:srgbClr val="FFFFFF"/>
    <a:srgbClr val="5580FF"/>
    <a:srgbClr val="7295FF"/>
    <a:srgbClr val="DAE3F3"/>
    <a:srgbClr val="3055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88310" autoAdjust="0"/>
  </p:normalViewPr>
  <p:slideViewPr>
    <p:cSldViewPr snapToGrid="0" showGuides="1">
      <p:cViewPr varScale="1">
        <p:scale>
          <a:sx n="48" d="100"/>
          <a:sy n="48" d="100"/>
        </p:scale>
        <p:origin x="62" y="643"/>
      </p:cViewPr>
      <p:guideLst>
        <p:guide orient="horz" pos="2160"/>
        <p:guide pos="3840"/>
      </p:guideLst>
    </p:cSldViewPr>
  </p:slideViewPr>
  <p:notesTextViewPr>
    <p:cViewPr>
      <p:scale>
        <a:sx n="3" d="2"/>
        <a:sy n="3" d="2"/>
      </p:scale>
      <p:origin x="0" y="0"/>
    </p:cViewPr>
  </p:notesTextViewPr>
  <p:sorterViewPr>
    <p:cViewPr>
      <p:scale>
        <a:sx n="200" d="100"/>
        <a:sy n="200" d="100"/>
      </p:scale>
      <p:origin x="0" y="873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a:defRPr/>
            </a:pPr>
            <a:fld id="{3C8720A7-AE0A-42D6-912F-E4ABBF845709}" type="datetimeFigureOut">
              <a:rPr lang="zh-CN" altLang="en-US"/>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lstStyle>
            <a:lvl1pPr algn="r" eaLnBrk="1" fontAlgn="auto" hangingPunct="1">
              <a:spcBef>
                <a:spcPts val="0"/>
              </a:spcBef>
              <a:spcAft>
                <a:spcPts val="0"/>
              </a:spcAft>
              <a:defRPr sz="1200">
                <a:latin typeface="Calibri" panose="020F0502020204030204" pitchFamily="34" charset="0"/>
              </a:defRPr>
            </a:lvl1pPr>
          </a:lstStyle>
          <a:p>
            <a:pPr>
              <a:defRPr/>
            </a:pPr>
            <a:fld id="{F17AD99C-60C3-483A-9E56-7F67EFE235CD}" type="slidenum">
              <a:rPr lang="zh-CN" altLang="en-US"/>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F17AD99C-60C3-483A-9E56-7F67EFE235CD}" type="slidenum">
              <a:rPr lang="zh-CN" altLang="en-US" smtClean="0"/>
            </a:fld>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F17AD99C-60C3-483A-9E56-7F67EFE235CD}" type="slidenum">
              <a:rPr lang="zh-CN" altLang="en-US" smtClean="0"/>
            </a:fld>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F17AD99C-60C3-483A-9E56-7F67EFE235CD}" type="slidenum">
              <a:rPr lang="zh-CN" altLang="en-US" smtClean="0"/>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F17AD99C-60C3-483A-9E56-7F67EFE235CD}" type="slidenum">
              <a:rPr lang="zh-CN" altLang="en-US" smtClean="0"/>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F17AD99C-60C3-483A-9E56-7F67EFE235CD}" type="slidenum">
              <a:rPr lang="zh-CN" altLang="en-US" smtClean="0"/>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数据预处理占</a:t>
            </a:r>
            <a:r>
              <a:rPr lang="en-US" altLang="zh-CN" dirty="0"/>
              <a:t>70%</a:t>
            </a:r>
            <a:r>
              <a:rPr lang="zh-CN" altLang="en-US" dirty="0"/>
              <a:t>时间，机器学习模型训练只占</a:t>
            </a:r>
            <a:r>
              <a:rPr lang="en-US" altLang="zh-CN" dirty="0"/>
              <a:t>30%</a:t>
            </a:r>
            <a:r>
              <a:rPr lang="zh-CN" altLang="en-US" dirty="0"/>
              <a:t>时间。在</a:t>
            </a:r>
            <a:r>
              <a:rPr lang="en-US" altLang="zh-CN" dirty="0"/>
              <a:t>TBM</a:t>
            </a:r>
            <a:r>
              <a:rPr lang="zh-CN" altLang="en-US" dirty="0"/>
              <a:t>大数据预处理中，最耗时的是掘进循环划分。</a:t>
            </a:r>
            <a:endParaRPr lang="zh-CN" altLang="en-US" dirty="0"/>
          </a:p>
        </p:txBody>
      </p:sp>
      <p:sp>
        <p:nvSpPr>
          <p:cNvPr id="4" name="灯片编号占位符 3"/>
          <p:cNvSpPr>
            <a:spLocks noGrp="1"/>
          </p:cNvSpPr>
          <p:nvPr>
            <p:ph type="sldNum" sz="quarter" idx="5"/>
          </p:nvPr>
        </p:nvSpPr>
        <p:spPr/>
        <p:txBody>
          <a:bodyPr/>
          <a:lstStyle/>
          <a:p>
            <a:pPr>
              <a:defRPr/>
            </a:pPr>
            <a:fld id="{F17AD99C-60C3-483A-9E56-7F67EFE235CD}" type="slidenum">
              <a:rPr lang="zh-CN" altLang="en-US" smtClean="0"/>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F17AD99C-60C3-483A-9E56-7F67EFE235CD}" type="slidenum">
              <a:rPr lang="zh-CN" altLang="en-US" smtClean="0"/>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zh-CN" altLang="en-US" sz="1200" dirty="0">
                <a:latin typeface="Times New Roman" panose="02020603050405020304" pitchFamily="18" charset="0"/>
                <a:ea typeface="黑体" panose="02010609060101010101" pitchFamily="49" charset="-122"/>
              </a:rPr>
              <a:t>上升段中，当贯入度≥</a:t>
            </a:r>
            <a:r>
              <a:rPr lang="en-US" altLang="zh-CN" sz="1200" dirty="0">
                <a:latin typeface="Times New Roman" panose="02020603050405020304" pitchFamily="18" charset="0"/>
                <a:ea typeface="黑体" panose="02010609060101010101" pitchFamily="49" charset="-122"/>
              </a:rPr>
              <a:t>2rev/min</a:t>
            </a:r>
            <a:r>
              <a:rPr lang="zh-CN" altLang="en-US" sz="1200" dirty="0">
                <a:latin typeface="Times New Roman" panose="02020603050405020304" pitchFamily="18" charset="0"/>
                <a:ea typeface="黑体" panose="02010609060101010101" pitchFamily="49" charset="-122"/>
              </a:rPr>
              <a:t>时，总推力、刀盘扭矩与贯入度呈现良好的线性相关。拟合斜率</a:t>
            </a:r>
            <a:r>
              <a:rPr lang="en-US" altLang="zh-CN" sz="1200" i="1" dirty="0">
                <a:latin typeface="Times New Roman" panose="02020603050405020304" pitchFamily="18" charset="0"/>
                <a:ea typeface="黑体" panose="02010609060101010101" pitchFamily="49" charset="-122"/>
              </a:rPr>
              <a:t>a</a:t>
            </a:r>
            <a:r>
              <a:rPr lang="zh-CN" altLang="en-US" sz="1200" dirty="0">
                <a:latin typeface="Times New Roman" panose="02020603050405020304" pitchFamily="18" charset="0"/>
                <a:ea typeface="黑体" panose="02010609060101010101" pitchFamily="49" charset="-122"/>
              </a:rPr>
              <a:t>与拟合截距</a:t>
            </a:r>
            <a:r>
              <a:rPr lang="en-US" altLang="zh-CN" sz="1200" i="1" dirty="0">
                <a:latin typeface="Times New Roman" panose="02020603050405020304" pitchFamily="18" charset="0"/>
                <a:ea typeface="黑体" panose="02010609060101010101" pitchFamily="49" charset="-122"/>
              </a:rPr>
              <a:t>b</a:t>
            </a:r>
            <a:r>
              <a:rPr lang="zh-CN" altLang="en-US" sz="1200" dirty="0">
                <a:latin typeface="Times New Roman" panose="02020603050405020304" pitchFamily="18" charset="0"/>
                <a:ea typeface="黑体" panose="02010609060101010101" pitchFamily="49" charset="-122"/>
              </a:rPr>
              <a:t>被证明与围岩类别相关</a:t>
            </a:r>
            <a:r>
              <a:rPr lang="en-US" altLang="zh-CN" sz="1200" baseline="30000" dirty="0">
                <a:latin typeface="Times New Roman" panose="02020603050405020304" pitchFamily="18" charset="0"/>
                <a:ea typeface="黑体" panose="02010609060101010101" pitchFamily="49" charset="-122"/>
              </a:rPr>
              <a:t>[1, 2]</a:t>
            </a:r>
            <a:r>
              <a:rPr lang="zh-CN" altLang="en-US" sz="1200" dirty="0">
                <a:latin typeface="Times New Roman" panose="02020603050405020304" pitchFamily="18" charset="0"/>
                <a:ea typeface="黑体" panose="02010609060101010101" pitchFamily="49" charset="-122"/>
              </a:rPr>
              <a:t>。</a:t>
            </a:r>
            <a:endParaRPr lang="en-US" altLang="zh-CN" sz="1200" dirty="0">
              <a:latin typeface="Times New Roman" panose="02020603050405020304" pitchFamily="18" charset="0"/>
              <a:ea typeface="黑体" panose="02010609060101010101" pitchFamily="49" charset="-122"/>
            </a:endParaRPr>
          </a:p>
          <a:p>
            <a:endParaRPr lang="zh-CN" altLang="en-US" dirty="0"/>
          </a:p>
        </p:txBody>
      </p:sp>
      <p:sp>
        <p:nvSpPr>
          <p:cNvPr id="4" name="灯片编号占位符 3"/>
          <p:cNvSpPr>
            <a:spLocks noGrp="1"/>
          </p:cNvSpPr>
          <p:nvPr>
            <p:ph type="sldNum" sz="quarter" idx="5"/>
          </p:nvPr>
        </p:nvSpPr>
        <p:spPr/>
        <p:txBody>
          <a:bodyPr/>
          <a:lstStyle/>
          <a:p>
            <a:pPr>
              <a:defRPr/>
            </a:pPr>
            <a:fld id="{F17AD99C-60C3-483A-9E56-7F67EFE235CD}" type="slidenum">
              <a:rPr lang="zh-CN" altLang="en-US" smtClean="0"/>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F17AD99C-60C3-483A-9E56-7F67EFE235CD}" type="slidenum">
              <a:rPr lang="zh-CN" altLang="en-US" smtClean="0"/>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F17AD99C-60C3-483A-9E56-7F67EFE235CD}" type="slidenum">
              <a:rPr lang="zh-CN" altLang="en-US" smtClean="0"/>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F17AD99C-60C3-483A-9E56-7F67EFE235CD}" type="slidenum">
              <a:rPr lang="zh-CN" altLang="en-US" smtClean="0"/>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10" name="矩形 9"/>
          <p:cNvSpPr/>
          <p:nvPr userDrawn="1"/>
        </p:nvSpPr>
        <p:spPr>
          <a:xfrm>
            <a:off x="0" y="3338513"/>
            <a:ext cx="2736850" cy="180975"/>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 name="矩形 10"/>
          <p:cNvSpPr/>
          <p:nvPr userDrawn="1"/>
        </p:nvSpPr>
        <p:spPr>
          <a:xfrm>
            <a:off x="2736850" y="3338513"/>
            <a:ext cx="9455150" cy="1809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Line 8"/>
          <p:cNvSpPr>
            <a:spLocks noChangeShapeType="1"/>
          </p:cNvSpPr>
          <p:nvPr userDrawn="1"/>
        </p:nvSpPr>
        <p:spPr bwMode="auto">
          <a:xfrm>
            <a:off x="0" y="785813"/>
            <a:ext cx="12192000" cy="0"/>
          </a:xfrm>
          <a:prstGeom prst="line">
            <a:avLst/>
          </a:prstGeom>
          <a:noFill/>
          <a:ln w="31750">
            <a:solidFill>
              <a:srgbClr val="3366FF"/>
            </a:solidFill>
            <a:round/>
          </a:ln>
          <a:effectLst>
            <a:prstShdw prst="shdw17" dist="17961" dir="2700000">
              <a:srgbClr val="1F3D99"/>
            </a:prstShdw>
          </a:effectLst>
          <a:extLst>
            <a:ext uri="{909E8E84-426E-40DD-AFC4-6F175D3DCCD1}">
              <a14:hiddenFill xmlns:a14="http://schemas.microsoft.com/office/drawing/2010/main">
                <a:noFill/>
              </a14:hiddenFill>
            </a:ext>
          </a:extLst>
        </p:spPr>
        <p:txBody>
          <a:bodyPr/>
          <a:lstStyle/>
          <a:p>
            <a:endParaRPr lang="zh-CN" altLang="en-US"/>
          </a:p>
        </p:txBody>
      </p:sp>
      <p:sp>
        <p:nvSpPr>
          <p:cNvPr id="6" name="灯片编号占位符 5"/>
          <p:cNvSpPr>
            <a:spLocks noGrp="1"/>
          </p:cNvSpPr>
          <p:nvPr>
            <p:ph type="sldNum" sz="quarter" idx="10"/>
          </p:nvPr>
        </p:nvSpPr>
        <p:spPr/>
        <p:txBody>
          <a:bodyPr/>
          <a:lstStyle/>
          <a:p>
            <a:fld id="{E93F98B2-3005-4B64-AA58-642B4DAC36DC}" type="slidenum">
              <a:rPr lang="zh-CN" altLang="en-US" smtClean="0"/>
            </a:fld>
            <a:endParaRPr lang="zh-CN" altLang="en-US" dirty="0"/>
          </a:p>
        </p:txBody>
      </p:sp>
      <p:pic>
        <p:nvPicPr>
          <p:cNvPr id="7" name="Picture 2" descr="组织机构 - CHINA ROCK 2022｜第十九次中国岩石力学与工程学术年会"/>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98761" y="57011"/>
            <a:ext cx="1195982" cy="683147"/>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96326" y="44285"/>
            <a:ext cx="715161" cy="7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纯空白">
    <p:spTree>
      <p:nvGrpSpPr>
        <p:cNvPr id="1" name=""/>
        <p:cNvGrpSpPr/>
        <p:nvPr/>
      </p:nvGrpSpPr>
      <p:grpSpPr>
        <a:xfrm>
          <a:off x="0" y="0"/>
          <a:ext cx="0" cy="0"/>
          <a:chOff x="0" y="0"/>
          <a:chExt cx="0" cy="0"/>
        </a:xfrm>
      </p:grpSpPr>
      <p:sp>
        <p:nvSpPr>
          <p:cNvPr id="3" name="灯片编号占位符 2"/>
          <p:cNvSpPr>
            <a:spLocks noGrp="1"/>
          </p:cNvSpPr>
          <p:nvPr>
            <p:ph type="sldNum" sz="quarter" idx="10"/>
          </p:nvPr>
        </p:nvSpPr>
        <p:spPr/>
        <p:txBody>
          <a:bodyPr/>
          <a:lstStyle/>
          <a:p>
            <a:fld id="{E93F98B2-3005-4B64-AA58-642B4DAC36DC}" type="slidenum">
              <a:rPr lang="zh-CN" altLang="en-US" smtClean="0"/>
            </a:fld>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结束页">
    <p:spTree>
      <p:nvGrpSpPr>
        <p:cNvPr id="1" name=""/>
        <p:cNvGrpSpPr/>
        <p:nvPr/>
      </p:nvGrpSpPr>
      <p:grpSpPr>
        <a:xfrm>
          <a:off x="0" y="0"/>
          <a:ext cx="0" cy="0"/>
          <a:chOff x="0" y="0"/>
          <a:chExt cx="0" cy="0"/>
        </a:xfrm>
      </p:grpSpPr>
      <p:pic>
        <p:nvPicPr>
          <p:cNvPr id="8" name="Picture 4"/>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985" t="7186" r="4384" b="24655"/>
          <a:stretch>
            <a:fillRect/>
          </a:stretch>
        </p:blipFill>
        <p:spPr bwMode="auto">
          <a:xfrm>
            <a:off x="-3449" y="3519489"/>
            <a:ext cx="6873676" cy="3322768"/>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p:cNvPicPr>
            <a:picLocks noChangeAspect="1"/>
          </p:cNvPicPr>
          <p:nvPr userDrawn="1"/>
        </p:nvPicPr>
        <p:blipFill rotWithShape="1">
          <a:blip r:embed="rId3">
            <a:extLst>
              <a:ext uri="{28A0092B-C50C-407E-A947-70E740481C1C}">
                <a14:useLocalDpi xmlns:a14="http://schemas.microsoft.com/office/drawing/2010/main" val="0"/>
              </a:ext>
            </a:extLst>
          </a:blip>
          <a:srcRect t="20838" b="20506"/>
          <a:stretch>
            <a:fillRect/>
          </a:stretch>
        </p:blipFill>
        <p:spPr>
          <a:xfrm>
            <a:off x="7918375" y="4670968"/>
            <a:ext cx="3379470" cy="1019810"/>
          </a:xfrm>
          <a:prstGeom prst="rect">
            <a:avLst/>
          </a:prstGeom>
        </p:spPr>
      </p:pic>
      <p:sp>
        <p:nvSpPr>
          <p:cNvPr id="13" name="TextBox 7"/>
          <p:cNvSpPr>
            <a:spLocks noChangeArrowheads="1"/>
          </p:cNvSpPr>
          <p:nvPr userDrawn="1"/>
        </p:nvSpPr>
        <p:spPr bwMode="auto">
          <a:xfrm>
            <a:off x="338670" y="1616001"/>
            <a:ext cx="11514659" cy="10181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50000"/>
              </a:lnSpc>
              <a:defRPr/>
            </a:pPr>
            <a:r>
              <a:rPr lang="zh-CN" altLang="en-US" sz="5000" b="1" dirty="0">
                <a:solidFill>
                  <a:srgbClr val="FF3300"/>
                </a:solidFill>
                <a:latin typeface="微软雅黑" panose="020B0503020204020204" charset="-122"/>
                <a:ea typeface="微软雅黑" panose="020B0503020204020204" charset="-122"/>
                <a:cs typeface="+mn-ea"/>
                <a:sym typeface="+mn-lt"/>
              </a:rPr>
              <a:t>谢谢各位专家！敬请批评指正！</a:t>
            </a:r>
            <a:endParaRPr lang="zh-CN" altLang="en-US" sz="5000" b="1" dirty="0">
              <a:solidFill>
                <a:srgbClr val="FF3300"/>
              </a:solidFill>
              <a:latin typeface="微软雅黑" panose="020B0503020204020204" charset="-122"/>
              <a:ea typeface="微软雅黑" panose="020B0503020204020204" charset="-122"/>
              <a:cs typeface="+mn-ea"/>
              <a:sym typeface="+mn-lt"/>
            </a:endParaRPr>
          </a:p>
        </p:txBody>
      </p:sp>
      <p:sp>
        <p:nvSpPr>
          <p:cNvPr id="20" name="文本框 19"/>
          <p:cNvSpPr txBox="1"/>
          <p:nvPr userDrawn="1"/>
        </p:nvSpPr>
        <p:spPr>
          <a:xfrm>
            <a:off x="9032559" y="3584056"/>
            <a:ext cx="3571782" cy="646331"/>
          </a:xfrm>
          <a:prstGeom prst="rect">
            <a:avLst/>
          </a:prstGeom>
          <a:noFill/>
        </p:spPr>
        <p:txBody>
          <a:bodyPr wrap="square" rtlCol="0">
            <a:spAutoFit/>
          </a:bodyPr>
          <a:lstStyle/>
          <a:p>
            <a:pPr algn="l"/>
            <a:r>
              <a:rPr lang="zh-CN" altLang="en-US" baseline="0" dirty="0">
                <a:latin typeface="Times New Roman" panose="02020603050405020304" pitchFamily="18" charset="0"/>
                <a:ea typeface="华光行楷_CNKI" panose="02000500000000000000" pitchFamily="2" charset="-122"/>
              </a:rPr>
              <a:t>武大双</a:t>
            </a:r>
            <a:r>
              <a:rPr lang="en-US" altLang="zh-CN" baseline="0" dirty="0">
                <a:latin typeface="Times New Roman" panose="02020603050405020304" pitchFamily="18" charset="0"/>
                <a:ea typeface="华光行楷_CNKI" panose="02000500000000000000" pitchFamily="2" charset="-122"/>
              </a:rPr>
              <a:t>C</a:t>
            </a:r>
            <a:r>
              <a:rPr lang="zh-CN" altLang="en-US" baseline="0" dirty="0">
                <a:latin typeface="Times New Roman" panose="02020603050405020304" pitchFamily="18" charset="0"/>
                <a:ea typeface="华光行楷_CNKI" panose="02000500000000000000" pitchFamily="2" charset="-122"/>
              </a:rPr>
              <a:t>队：张晓平</a:t>
            </a:r>
            <a:r>
              <a:rPr lang="en-US" altLang="zh-CN" baseline="0" dirty="0">
                <a:latin typeface="Times New Roman" panose="02020603050405020304" pitchFamily="18" charset="0"/>
                <a:ea typeface="华光行楷_CNKI" panose="02000500000000000000" pitchFamily="2" charset="-122"/>
              </a:rPr>
              <a:t>	</a:t>
            </a:r>
            <a:r>
              <a:rPr lang="zh-CN" altLang="en-US" baseline="0" dirty="0">
                <a:latin typeface="Times New Roman" panose="02020603050405020304" pitchFamily="18" charset="0"/>
                <a:ea typeface="华光行楷_CNKI" panose="02000500000000000000" pitchFamily="2" charset="-122"/>
              </a:rPr>
              <a:t>张心悦</a:t>
            </a:r>
            <a:endParaRPr lang="en-US" altLang="zh-CN" baseline="0" dirty="0">
              <a:latin typeface="Times New Roman" panose="02020603050405020304" pitchFamily="18" charset="0"/>
              <a:ea typeface="华光行楷_CNKI" panose="02000500000000000000" pitchFamily="2" charset="-122"/>
            </a:endParaRPr>
          </a:p>
          <a:p>
            <a:pPr algn="l"/>
            <a:r>
              <a:rPr lang="en-US" altLang="zh-CN" baseline="0" dirty="0">
                <a:latin typeface="Times New Roman" panose="02020603050405020304" pitchFamily="18" charset="0"/>
                <a:ea typeface="华光行楷_CNKI" panose="02000500000000000000" pitchFamily="2" charset="-122"/>
              </a:rPr>
              <a:t>                       </a:t>
            </a:r>
            <a:r>
              <a:rPr lang="zh-CN" altLang="en-US" baseline="0" dirty="0">
                <a:latin typeface="Times New Roman" panose="02020603050405020304" pitchFamily="18" charset="0"/>
                <a:ea typeface="华光行楷_CNKI" panose="02000500000000000000" pitchFamily="2" charset="-122"/>
              </a:rPr>
              <a:t>张文博</a:t>
            </a:r>
            <a:r>
              <a:rPr lang="en-US" altLang="zh-CN" baseline="0" dirty="0">
                <a:latin typeface="Times New Roman" panose="02020603050405020304" pitchFamily="18" charset="0"/>
                <a:ea typeface="华光行楷_CNKI" panose="02000500000000000000" pitchFamily="2" charset="-122"/>
              </a:rPr>
              <a:t>	</a:t>
            </a:r>
            <a:r>
              <a:rPr lang="zh-CN" altLang="en-US" baseline="0" dirty="0">
                <a:latin typeface="Times New Roman" panose="02020603050405020304" pitchFamily="18" charset="0"/>
                <a:ea typeface="华光行楷_CNKI" panose="02000500000000000000" pitchFamily="2" charset="-122"/>
              </a:rPr>
              <a:t>张博轩</a:t>
            </a:r>
            <a:endParaRPr lang="zh-CN" altLang="en-US" baseline="0" dirty="0">
              <a:latin typeface="Times New Roman" panose="02020603050405020304" pitchFamily="18" charset="0"/>
              <a:ea typeface="华光行楷_CNKI" panose="02000500000000000000" pitchFamily="2" charset="-122"/>
            </a:endParaRPr>
          </a:p>
        </p:txBody>
      </p:sp>
      <p:sp>
        <p:nvSpPr>
          <p:cNvPr id="21" name="矩形 20"/>
          <p:cNvSpPr/>
          <p:nvPr userDrawn="1"/>
        </p:nvSpPr>
        <p:spPr>
          <a:xfrm>
            <a:off x="0" y="3338513"/>
            <a:ext cx="2736850" cy="180975"/>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2" name="矩形 21"/>
          <p:cNvSpPr/>
          <p:nvPr userDrawn="1"/>
        </p:nvSpPr>
        <p:spPr>
          <a:xfrm>
            <a:off x="2736850" y="3338513"/>
            <a:ext cx="9455150" cy="1809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灯片编号占位符 11"/>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600" baseline="0">
                <a:solidFill>
                  <a:schemeClr val="tx1">
                    <a:tint val="75000"/>
                  </a:schemeClr>
                </a:solidFill>
                <a:latin typeface="Times New Roman" panose="02020603050405020304" pitchFamily="18" charset="0"/>
              </a:defRPr>
            </a:lvl1pPr>
          </a:lstStyle>
          <a:p>
            <a:fld id="{E93F98B2-3005-4B64-AA58-642B4DAC36DC}" type="slidenum">
              <a:rPr lang="zh-CN" altLang="en-US" smtClean="0"/>
            </a:fld>
            <a:endParaRPr lang="zh-CN" altLang="en-US" dirty="0"/>
          </a:p>
        </p:txBody>
      </p:sp>
      <p:sp>
        <p:nvSpPr>
          <p:cNvPr id="13" name="Line 15"/>
          <p:cNvSpPr>
            <a:spLocks noChangeShapeType="1"/>
          </p:cNvSpPr>
          <p:nvPr userDrawn="1"/>
        </p:nvSpPr>
        <p:spPr bwMode="auto">
          <a:xfrm>
            <a:off x="1114424" y="3425086"/>
            <a:ext cx="9982201" cy="0"/>
          </a:xfrm>
          <a:prstGeom prst="line">
            <a:avLst/>
          </a:prstGeom>
          <a:noFill/>
          <a:ln w="63500" cap="sq">
            <a:solidFill>
              <a:srgbClr val="FF0000"/>
            </a:solidFill>
            <a:round/>
          </a:ln>
          <a:extLst>
            <a:ext uri="{909E8E84-426E-40DD-AFC4-6F175D3DCCD1}">
              <a14:hiddenFill xmlns:a14="http://schemas.microsoft.com/office/drawing/2010/main">
                <a:noFill/>
              </a14:hiddenFill>
            </a:ext>
          </a:extLst>
        </p:spPr>
        <p:txBody>
          <a:bodyPr/>
          <a:lstStyle/>
          <a:p>
            <a:endParaRPr lang="zh-CN" altLang="en-US" dirty="0"/>
          </a:p>
        </p:txBody>
      </p:sp>
      <p:pic>
        <p:nvPicPr>
          <p:cNvPr id="16" name="Picture 2" descr="组织机构 - CHINA ROCK 2022｜第十九次中国岩石力学与工程学术年会"/>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489665" y="253843"/>
            <a:ext cx="1382319" cy="789583"/>
          </a:xfrm>
          <a:prstGeom prst="rect">
            <a:avLst/>
          </a:prstGeom>
          <a:noFill/>
          <a:extLst>
            <a:ext uri="{909E8E84-426E-40DD-AFC4-6F175D3DCCD1}">
              <a14:hiddenFill xmlns:a14="http://schemas.microsoft.com/office/drawing/2010/main">
                <a:solidFill>
                  <a:srgbClr val="FFFFFF"/>
                </a:solidFill>
              </a14:hiddenFill>
            </a:ext>
          </a:extLst>
        </p:spPr>
      </p:pic>
      <p:pic>
        <p:nvPicPr>
          <p:cNvPr id="17" name="图片 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067386" y="226417"/>
            <a:ext cx="852256" cy="84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2"/>
          <p:cNvSpPr>
            <a:spLocks noChangeArrowheads="1"/>
          </p:cNvSpPr>
          <p:nvPr userDrawn="1"/>
        </p:nvSpPr>
        <p:spPr bwMode="auto">
          <a:xfrm>
            <a:off x="272358" y="434976"/>
            <a:ext cx="6829778" cy="58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eaLnBrk="1" hangingPunct="1">
              <a:lnSpc>
                <a:spcPct val="130000"/>
              </a:lnSpc>
              <a:spcBef>
                <a:spcPct val="0"/>
              </a:spcBef>
              <a:buFont typeface="Arial" panose="020B0704020202020204" pitchFamily="34" charset="0"/>
              <a:buNone/>
            </a:pPr>
            <a:r>
              <a:rPr lang="zh-CN" altLang="en-US" sz="2000" b="1" dirty="0">
                <a:solidFill>
                  <a:srgbClr val="C00000"/>
                </a:solidFill>
                <a:latin typeface="Times New Roman" panose="02020603050405020304" pitchFamily="18" charset="0"/>
                <a:ea typeface="黑体" panose="02010609060101010101" pitchFamily="49" charset="-122"/>
              </a:rPr>
              <a:t>第二届</a:t>
            </a:r>
            <a:r>
              <a:rPr lang="en-US" altLang="zh-CN" sz="2000" b="1" dirty="0">
                <a:solidFill>
                  <a:srgbClr val="C00000"/>
                </a:solidFill>
                <a:latin typeface="Times New Roman" panose="02020603050405020304" pitchFamily="18" charset="0"/>
                <a:ea typeface="黑体" panose="02010609060101010101" pitchFamily="49" charset="-122"/>
              </a:rPr>
              <a:t>TBM </a:t>
            </a:r>
            <a:r>
              <a:rPr lang="zh-CN" altLang="en-US" sz="2000" b="1" dirty="0">
                <a:solidFill>
                  <a:srgbClr val="C00000"/>
                </a:solidFill>
                <a:latin typeface="Times New Roman" panose="02020603050405020304" pitchFamily="18" charset="0"/>
                <a:ea typeface="黑体" panose="02010609060101010101" pitchFamily="49" charset="-122"/>
              </a:rPr>
              <a:t>掘进参数数据分享与机器学习竞赛</a:t>
            </a:r>
            <a:endParaRPr lang="zh-CN" altLang="en-US" sz="2000" b="1" dirty="0">
              <a:solidFill>
                <a:srgbClr val="C00000"/>
              </a:solidFill>
              <a:latin typeface="Times New Roman" panose="02020603050405020304" pitchFamily="18" charset="0"/>
              <a:ea typeface="黑体" panose="02010609060101010101" pitchFamily="49"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7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7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7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7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7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31.png"/><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image" Target="../media/image25.pn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slide" Target="slide13.xml"/><Relationship Id="rId7" Type="http://schemas.openxmlformats.org/officeDocument/2006/relationships/image" Target="../media/image31.png"/><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41.jpeg"/><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3.jpeg"/><Relationship Id="rId1" Type="http://schemas.openxmlformats.org/officeDocument/2006/relationships/image" Target="../media/image42.jpeg"/></Relationships>
</file>

<file path=ppt/slides/_rels/slide17.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2.xml"/><Relationship Id="rId7" Type="http://schemas.openxmlformats.org/officeDocument/2006/relationships/image" Target="../media/image50.jpeg"/><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4.jpeg"/><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image" Target="../media/image51.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9" Type="http://schemas.openxmlformats.org/officeDocument/2006/relationships/image" Target="../media/image64.jpeg"/><Relationship Id="rId8" Type="http://schemas.openxmlformats.org/officeDocument/2006/relationships/image" Target="../media/image63.jpeg"/><Relationship Id="rId7" Type="http://schemas.openxmlformats.org/officeDocument/2006/relationships/image" Target="../media/image62.jpeg"/><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3" Type="http://schemas.openxmlformats.org/officeDocument/2006/relationships/image" Target="../media/image58.png"/><Relationship Id="rId2" Type="http://schemas.openxmlformats.org/officeDocument/2006/relationships/image" Target="../media/image57.png"/><Relationship Id="rId11" Type="http://schemas.openxmlformats.org/officeDocument/2006/relationships/notesSlide" Target="../notesSlides/notesSlide9.xml"/><Relationship Id="rId10" Type="http://schemas.openxmlformats.org/officeDocument/2006/relationships/slideLayout" Target="../slideLayouts/slideLayout2.xml"/><Relationship Id="rId1"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69.png"/><Relationship Id="rId4" Type="http://schemas.openxmlformats.org/officeDocument/2006/relationships/image" Target="../media/image68.png"/><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8.png"/><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image" Target="../media/image82.jpeg"/><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image" Target="../media/image7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9.jpeg"/><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10.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1"/>
          <p:cNvSpPr txBox="1">
            <a:spLocks noChangeArrowheads="1"/>
          </p:cNvSpPr>
          <p:nvPr/>
        </p:nvSpPr>
        <p:spPr bwMode="auto">
          <a:xfrm>
            <a:off x="3929408" y="5719281"/>
            <a:ext cx="4333184" cy="6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1" rIns="90488" bIns="44451">
            <a:spAutoFit/>
          </a:bodyPr>
          <a:lstStyle>
            <a:lvl1pPr marL="1043305" indent="-1043305" defTabSz="762000">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0"/>
              </a:spcBef>
              <a:buFont typeface="Arial" panose="020B0704020202020204" pitchFamily="34" charset="0"/>
              <a:buNone/>
            </a:pPr>
            <a:r>
              <a:rPr kumimoji="1" lang="zh-CN" altLang="en-US" b="1" dirty="0">
                <a:latin typeface="黑体" panose="02010609060101010101" pitchFamily="49" charset="-122"/>
                <a:ea typeface="黑体" panose="02010609060101010101" pitchFamily="49" charset="-122"/>
              </a:rPr>
              <a:t>二〇二三年十月</a:t>
            </a:r>
            <a:endParaRPr kumimoji="1" lang="en-US" altLang="zh-CN" b="1" dirty="0">
              <a:latin typeface="黑体" panose="02010609060101010101" pitchFamily="49" charset="-122"/>
              <a:ea typeface="黑体" panose="02010609060101010101" pitchFamily="49" charset="-122"/>
            </a:endParaRPr>
          </a:p>
        </p:txBody>
      </p:sp>
      <p:sp>
        <p:nvSpPr>
          <p:cNvPr id="3" name="Text Box 11"/>
          <p:cNvSpPr txBox="1">
            <a:spLocks noChangeArrowheads="1"/>
          </p:cNvSpPr>
          <p:nvPr/>
        </p:nvSpPr>
        <p:spPr bwMode="auto">
          <a:xfrm>
            <a:off x="4004141" y="3772336"/>
            <a:ext cx="7109335" cy="194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1" rIns="90488" bIns="44451">
            <a:spAutoFit/>
          </a:bodyPr>
          <a:lstStyle>
            <a:lvl1pPr marL="1043305" indent="-1043305" defTabSz="762000">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defTabSz="76200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defTabSz="7620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defTabSz="7620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defTabSz="7620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7620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7620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7620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7620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eaLnBrk="1" hangingPunct="1">
              <a:lnSpc>
                <a:spcPct val="150000"/>
              </a:lnSpc>
              <a:spcBef>
                <a:spcPct val="0"/>
              </a:spcBef>
              <a:buFont typeface="Arial" panose="020B0704020202020204" pitchFamily="34" charset="0"/>
              <a:buNone/>
            </a:pPr>
            <a:r>
              <a:rPr kumimoji="1" lang="zh-CN" altLang="en-US" b="1" dirty="0">
                <a:latin typeface="Times New Roman" panose="02020603050405020304" pitchFamily="18" charset="0"/>
                <a:ea typeface="黑体" panose="02010609060101010101" pitchFamily="49" charset="-122"/>
              </a:rPr>
              <a:t>武大双 </a:t>
            </a:r>
            <a:r>
              <a:rPr kumimoji="1" lang="en-US" altLang="zh-CN" b="1" dirty="0">
                <a:latin typeface="Times New Roman" panose="02020603050405020304" pitchFamily="18" charset="0"/>
                <a:ea typeface="黑体" panose="02010609060101010101" pitchFamily="49" charset="-122"/>
              </a:rPr>
              <a:t>C</a:t>
            </a:r>
            <a:r>
              <a:rPr kumimoji="1" lang="zh-CN" altLang="en-US" b="1" dirty="0">
                <a:latin typeface="Times New Roman" panose="02020603050405020304" pitchFamily="18" charset="0"/>
                <a:ea typeface="黑体" panose="02010609060101010101" pitchFamily="49" charset="-122"/>
              </a:rPr>
              <a:t>：张心悦</a:t>
            </a:r>
            <a:r>
              <a:rPr kumimoji="1" lang="en-US" altLang="zh-CN" b="1" dirty="0">
                <a:latin typeface="Times New Roman" panose="02020603050405020304" pitchFamily="18" charset="0"/>
                <a:ea typeface="黑体" panose="02010609060101010101" pitchFamily="49" charset="-122"/>
              </a:rPr>
              <a:t> </a:t>
            </a:r>
            <a:r>
              <a:rPr kumimoji="1" lang="zh-CN" altLang="en-US" b="1" dirty="0">
                <a:latin typeface="Times New Roman" panose="02020603050405020304" pitchFamily="18" charset="0"/>
                <a:ea typeface="黑体" panose="02010609060101010101" pitchFamily="49" charset="-122"/>
              </a:rPr>
              <a:t>张文博 张博轩</a:t>
            </a:r>
            <a:endParaRPr kumimoji="1" lang="en-US" altLang="zh-CN" b="1" dirty="0">
              <a:latin typeface="Times New Roman" panose="02020603050405020304" pitchFamily="18" charset="0"/>
              <a:ea typeface="黑体" panose="02010609060101010101" pitchFamily="49" charset="-122"/>
            </a:endParaRPr>
          </a:p>
          <a:p>
            <a:pPr eaLnBrk="1" hangingPunct="1">
              <a:lnSpc>
                <a:spcPct val="150000"/>
              </a:lnSpc>
              <a:spcBef>
                <a:spcPct val="0"/>
              </a:spcBef>
              <a:buFont typeface="Arial" panose="020B0704020202020204" pitchFamily="34" charset="0"/>
              <a:buNone/>
            </a:pPr>
            <a:r>
              <a:rPr kumimoji="1" lang="zh-CN" altLang="en-US" b="1" dirty="0">
                <a:latin typeface="Times New Roman" panose="02020603050405020304" pitchFamily="18" charset="0"/>
                <a:ea typeface="黑体" panose="02010609060101010101" pitchFamily="49" charset="-122"/>
              </a:rPr>
              <a:t>汇  报  人：张文博</a:t>
            </a:r>
            <a:endParaRPr kumimoji="1" lang="en-US" altLang="zh-CN" b="1" dirty="0">
              <a:latin typeface="Times New Roman" panose="02020603050405020304" pitchFamily="18" charset="0"/>
              <a:ea typeface="黑体" panose="02010609060101010101" pitchFamily="49" charset="-122"/>
            </a:endParaRPr>
          </a:p>
          <a:p>
            <a:pPr eaLnBrk="1" hangingPunct="1">
              <a:lnSpc>
                <a:spcPct val="150000"/>
              </a:lnSpc>
              <a:spcBef>
                <a:spcPct val="0"/>
              </a:spcBef>
              <a:buFont typeface="Arial" panose="020B0704020202020204" pitchFamily="34" charset="0"/>
              <a:buNone/>
            </a:pPr>
            <a:r>
              <a:rPr kumimoji="1" lang="zh-CN" altLang="en-US" b="1" dirty="0">
                <a:latin typeface="Times New Roman" panose="02020603050405020304" pitchFamily="18" charset="0"/>
                <a:ea typeface="黑体" panose="02010609060101010101" pitchFamily="49" charset="-122"/>
              </a:rPr>
              <a:t>指导老师：张晓平 教授</a:t>
            </a:r>
            <a:endParaRPr kumimoji="1" lang="en-US" altLang="zh-CN" b="1" dirty="0">
              <a:latin typeface="Times New Roman" panose="02020603050405020304" pitchFamily="18" charset="0"/>
              <a:ea typeface="黑体" panose="02010609060101010101" pitchFamily="49" charset="-122"/>
            </a:endParaRPr>
          </a:p>
        </p:txBody>
      </p:sp>
      <p:sp>
        <p:nvSpPr>
          <p:cNvPr id="4" name="Rectangle 12"/>
          <p:cNvSpPr>
            <a:spLocks noChangeArrowheads="1"/>
          </p:cNvSpPr>
          <p:nvPr/>
        </p:nvSpPr>
        <p:spPr bwMode="auto">
          <a:xfrm>
            <a:off x="729456" y="1575648"/>
            <a:ext cx="10733087"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algn="ctr" eaLnBrk="1" hangingPunct="1">
              <a:lnSpc>
                <a:spcPct val="130000"/>
              </a:lnSpc>
              <a:spcBef>
                <a:spcPct val="0"/>
              </a:spcBef>
              <a:buFont typeface="Arial" panose="020B0704020202020204" pitchFamily="34" charset="0"/>
              <a:buNone/>
            </a:pPr>
            <a:r>
              <a:rPr lang="zh-CN" altLang="en-US" sz="4000" b="1" dirty="0">
                <a:latin typeface="Times New Roman" panose="02020603050405020304" pitchFamily="18" charset="0"/>
                <a:ea typeface="黑体" panose="02010609060101010101" pitchFamily="49" charset="-122"/>
              </a:rPr>
              <a:t>基于多算法多特征交叉优选的围岩准确分类和基于低维输入的</a:t>
            </a:r>
            <a:r>
              <a:rPr lang="en-US" altLang="zh-CN" sz="4000" b="1" dirty="0">
                <a:latin typeface="Times New Roman" panose="02020603050405020304" pitchFamily="18" charset="0"/>
                <a:ea typeface="黑体" panose="02010609060101010101" pitchFamily="49" charset="-122"/>
              </a:rPr>
              <a:t>TBM</a:t>
            </a:r>
            <a:r>
              <a:rPr lang="zh-CN" altLang="en-US" sz="4000" b="1" dirty="0">
                <a:latin typeface="Times New Roman" panose="02020603050405020304" pitchFamily="18" charset="0"/>
                <a:ea typeface="黑体" panose="02010609060101010101" pitchFamily="49" charset="-122"/>
              </a:rPr>
              <a:t>参数高效预测研究</a:t>
            </a:r>
            <a:endParaRPr lang="zh-CN" altLang="en-US" sz="4000" b="1" dirty="0">
              <a:latin typeface="Times New Roman" panose="02020603050405020304" pitchFamily="18" charset="0"/>
              <a:ea typeface="黑体" panose="02010609060101010101" pitchFamily="49"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36"/>
          <p:cNvSpPr/>
          <p:nvPr/>
        </p:nvSpPr>
        <p:spPr>
          <a:xfrm>
            <a:off x="5789056" y="5745944"/>
            <a:ext cx="6384354" cy="778105"/>
          </a:xfrm>
          <a:prstGeom prst="roundRect">
            <a:avLst/>
          </a:prstGeom>
          <a:solidFill>
            <a:srgbClr val="5580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圆角 34"/>
          <p:cNvSpPr/>
          <p:nvPr/>
        </p:nvSpPr>
        <p:spPr>
          <a:xfrm>
            <a:off x="332236" y="4041407"/>
            <a:ext cx="5325061" cy="778105"/>
          </a:xfrm>
          <a:prstGeom prst="roundRect">
            <a:avLst/>
          </a:prstGeom>
          <a:solidFill>
            <a:srgbClr val="5580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圆角 31"/>
          <p:cNvSpPr/>
          <p:nvPr/>
        </p:nvSpPr>
        <p:spPr>
          <a:xfrm>
            <a:off x="332236" y="1467865"/>
            <a:ext cx="5325061" cy="778105"/>
          </a:xfrm>
          <a:prstGeom prst="roundRect">
            <a:avLst/>
          </a:prstGeom>
          <a:solidFill>
            <a:srgbClr val="5580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10"/>
          </p:nvPr>
        </p:nvSpPr>
        <p:spPr/>
        <p:txBody>
          <a:bodyPr/>
          <a:lstStyle/>
          <a:p>
            <a:fld id="{E93F98B2-3005-4B64-AA58-642B4DAC36DC}" type="slidenum">
              <a:rPr lang="zh-CN" altLang="en-US" smtClean="0"/>
            </a:fld>
            <a:endParaRPr lang="zh-CN" altLang="en-US" dirty="0"/>
          </a:p>
        </p:txBody>
      </p:sp>
      <p:sp>
        <p:nvSpPr>
          <p:cNvPr id="3" name="矩形 2"/>
          <p:cNvSpPr>
            <a:spLocks noChangeArrowheads="1"/>
          </p:cNvSpPr>
          <p:nvPr/>
        </p:nvSpPr>
        <p:spPr bwMode="auto">
          <a:xfrm>
            <a:off x="239713" y="152400"/>
            <a:ext cx="9595167"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zh-CN" sz="3600" b="1" dirty="0">
                <a:latin typeface="Times New Roman" panose="02020603050405020304" pitchFamily="18" charset="0"/>
                <a:ea typeface="黑体" panose="02010609060101010101" pitchFamily="49" charset="-122"/>
                <a:cs typeface="Times New Roman" panose="02020603050405020304" pitchFamily="18" charset="0"/>
              </a:rPr>
              <a:t>3.1  </a:t>
            </a:r>
            <a:r>
              <a:rPr lang="zh-CN" altLang="en-US" sz="3600" b="1" dirty="0">
                <a:latin typeface="Times New Roman" panose="02020603050405020304" pitchFamily="18" charset="0"/>
                <a:ea typeface="黑体" panose="02010609060101010101" pitchFamily="49" charset="-122"/>
                <a:cs typeface="Times New Roman" panose="02020603050405020304" pitchFamily="18" charset="0"/>
              </a:rPr>
              <a:t>围岩分类特征提取</a:t>
            </a:r>
            <a:endParaRPr lang="zh-CN" altLang="en-US" sz="36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文本框 4"/>
          <p:cNvSpPr txBox="1"/>
          <p:nvPr/>
        </p:nvSpPr>
        <p:spPr>
          <a:xfrm>
            <a:off x="396240" y="892737"/>
            <a:ext cx="7670800" cy="495585"/>
          </a:xfrm>
          <a:prstGeom prst="rect">
            <a:avLst/>
          </a:prstGeom>
          <a:noFill/>
          <a:ln w="19050">
            <a:noFill/>
            <a:prstDash val="dash"/>
          </a:ln>
        </p:spPr>
        <p:txBody>
          <a:bodyPr wrap="square" rtlCol="0">
            <a:spAutoFit/>
          </a:bodyPr>
          <a:lstStyle/>
          <a:p>
            <a:pPr algn="just">
              <a:lnSpc>
                <a:spcPct val="150000"/>
              </a:lnSpc>
            </a:pPr>
            <a:r>
              <a:rPr lang="en-US" altLang="zh-CN" sz="2000" b="1" dirty="0">
                <a:latin typeface="Times New Roman" panose="02020603050405020304" pitchFamily="18" charset="0"/>
                <a:ea typeface="黑体" panose="02010609060101010101" pitchFamily="49" charset="-122"/>
              </a:rPr>
              <a:t>3.1.1  TBM</a:t>
            </a:r>
            <a:r>
              <a:rPr lang="zh-CN" altLang="en-US" sz="2000" b="1" dirty="0">
                <a:latin typeface="Times New Roman" panose="02020603050405020304" pitchFamily="18" charset="0"/>
                <a:ea typeface="黑体" panose="02010609060101010101" pitchFamily="49" charset="-122"/>
              </a:rPr>
              <a:t>掘进参数筛选</a:t>
            </a:r>
            <a:endParaRPr lang="en-US" altLang="zh-CN" sz="2000" b="1" dirty="0">
              <a:latin typeface="Times New Roman" panose="02020603050405020304" pitchFamily="18" charset="0"/>
              <a:ea typeface="黑体" panose="02010609060101010101" pitchFamily="49" charset="-122"/>
            </a:endParaRPr>
          </a:p>
        </p:txBody>
      </p:sp>
      <p:pic>
        <p:nvPicPr>
          <p:cNvPr id="15" name="图片 14"/>
          <p:cNvPicPr>
            <a:picLocks noChangeAspect="1"/>
          </p:cNvPicPr>
          <p:nvPr/>
        </p:nvPicPr>
        <p:blipFill>
          <a:blip r:embed="rId1"/>
          <a:stretch>
            <a:fillRect/>
          </a:stretch>
        </p:blipFill>
        <p:spPr>
          <a:xfrm>
            <a:off x="332236" y="2294302"/>
            <a:ext cx="2680161" cy="1566497"/>
          </a:xfrm>
          <a:prstGeom prst="rect">
            <a:avLst/>
          </a:prstGeom>
        </p:spPr>
      </p:pic>
      <p:pic>
        <p:nvPicPr>
          <p:cNvPr id="13" name="图片 12"/>
          <p:cNvPicPr>
            <a:picLocks noChangeAspect="1"/>
          </p:cNvPicPr>
          <p:nvPr/>
        </p:nvPicPr>
        <p:blipFill rotWithShape="1">
          <a:blip r:embed="rId2"/>
          <a:srcRect t="21544" b="20521"/>
          <a:stretch>
            <a:fillRect/>
          </a:stretch>
        </p:blipFill>
        <p:spPr>
          <a:xfrm>
            <a:off x="1501564" y="3488604"/>
            <a:ext cx="1444954" cy="360000"/>
          </a:xfrm>
          <a:prstGeom prst="rect">
            <a:avLst/>
          </a:prstGeom>
        </p:spPr>
      </p:pic>
      <p:sp>
        <p:nvSpPr>
          <p:cNvPr id="16" name="文本框 15"/>
          <p:cNvSpPr txBox="1"/>
          <p:nvPr/>
        </p:nvSpPr>
        <p:spPr>
          <a:xfrm>
            <a:off x="496519" y="1450303"/>
            <a:ext cx="5092174" cy="795667"/>
          </a:xfrm>
          <a:prstGeom prst="rect">
            <a:avLst/>
          </a:prstGeom>
          <a:noFill/>
        </p:spPr>
        <p:txBody>
          <a:bodyPr wrap="square">
            <a:spAutoFit/>
          </a:bodyPr>
          <a:lstStyle/>
          <a:p>
            <a:pPr algn="just">
              <a:lnSpc>
                <a:spcPct val="120000"/>
              </a:lnSpc>
            </a:pPr>
            <a:r>
              <a:rPr lang="en-US" altLang="zh-CN" sz="2000" dirty="0">
                <a:solidFill>
                  <a:srgbClr val="2105ED"/>
                </a:solidFill>
                <a:latin typeface="Times New Roman" panose="02020603050405020304" pitchFamily="18" charset="0"/>
                <a:ea typeface="黑体" panose="02010609060101010101" pitchFamily="49" charset="-122"/>
              </a:rPr>
              <a:t>Step1</a:t>
            </a:r>
            <a:r>
              <a:rPr lang="en-US" altLang="zh-CN" sz="2000" dirty="0">
                <a:solidFill>
                  <a:schemeClr val="bg1"/>
                </a:solidFill>
                <a:latin typeface="Times New Roman" panose="02020603050405020304" pitchFamily="18" charset="0"/>
                <a:ea typeface="黑体" panose="02010609060101010101" pitchFamily="49" charset="-122"/>
              </a:rPr>
              <a:t> </a:t>
            </a:r>
            <a:r>
              <a:rPr lang="zh-CN" altLang="en-US" sz="2000" dirty="0">
                <a:solidFill>
                  <a:schemeClr val="bg1"/>
                </a:solidFill>
                <a:latin typeface="Times New Roman" panose="02020603050405020304" pitchFamily="18" charset="0"/>
                <a:ea typeface="黑体" panose="02010609060101010101" pitchFamily="49" charset="-122"/>
              </a:rPr>
              <a:t>根据参数物理意义，将</a:t>
            </a:r>
            <a:r>
              <a:rPr lang="en-US" altLang="zh-CN" sz="2000" dirty="0">
                <a:solidFill>
                  <a:schemeClr val="bg1"/>
                </a:solidFill>
                <a:latin typeface="Times New Roman" panose="02020603050405020304" pitchFamily="18" charset="0"/>
                <a:ea typeface="黑体" panose="02010609060101010101" pitchFamily="49" charset="-122"/>
              </a:rPr>
              <a:t>400</a:t>
            </a:r>
            <a:r>
              <a:rPr lang="zh-CN" altLang="en-US" sz="2000" dirty="0">
                <a:solidFill>
                  <a:schemeClr val="bg1"/>
                </a:solidFill>
                <a:latin typeface="Times New Roman" panose="02020603050405020304" pitchFamily="18" charset="0"/>
                <a:ea typeface="黑体" panose="02010609060101010101" pitchFamily="49" charset="-122"/>
              </a:rPr>
              <a:t>余个参数划分为意义相近的</a:t>
            </a:r>
            <a:r>
              <a:rPr lang="en-US" altLang="zh-CN" sz="2000" dirty="0">
                <a:solidFill>
                  <a:schemeClr val="bg1"/>
                </a:solidFill>
                <a:latin typeface="Times New Roman" panose="02020603050405020304" pitchFamily="18" charset="0"/>
                <a:ea typeface="黑体" panose="02010609060101010101" pitchFamily="49" charset="-122"/>
              </a:rPr>
              <a:t>11</a:t>
            </a:r>
            <a:r>
              <a:rPr lang="zh-CN" altLang="en-US" sz="2000" dirty="0">
                <a:solidFill>
                  <a:schemeClr val="bg1"/>
                </a:solidFill>
                <a:latin typeface="Times New Roman" panose="02020603050405020304" pitchFamily="18" charset="0"/>
                <a:ea typeface="黑体" panose="02010609060101010101" pitchFamily="49" charset="-122"/>
              </a:rPr>
              <a:t>组。</a:t>
            </a:r>
            <a:endParaRPr lang="en-US" altLang="zh-CN" sz="2000" dirty="0">
              <a:solidFill>
                <a:schemeClr val="bg1"/>
              </a:solidFill>
              <a:latin typeface="Times New Roman" panose="02020603050405020304" pitchFamily="18" charset="0"/>
              <a:ea typeface="黑体" panose="02010609060101010101" pitchFamily="49" charset="-122"/>
            </a:endParaRPr>
          </a:p>
        </p:txBody>
      </p:sp>
      <p:pic>
        <p:nvPicPr>
          <p:cNvPr id="18" name="图片 17"/>
          <p:cNvPicPr>
            <a:picLocks noChangeAspect="1"/>
          </p:cNvPicPr>
          <p:nvPr/>
        </p:nvPicPr>
        <p:blipFill>
          <a:blip r:embed="rId3"/>
          <a:stretch>
            <a:fillRect/>
          </a:stretch>
        </p:blipFill>
        <p:spPr>
          <a:xfrm>
            <a:off x="3012398" y="2302261"/>
            <a:ext cx="2644899" cy="1558538"/>
          </a:xfrm>
          <a:prstGeom prst="rect">
            <a:avLst/>
          </a:prstGeom>
        </p:spPr>
      </p:pic>
      <p:pic>
        <p:nvPicPr>
          <p:cNvPr id="20" name="图片 19"/>
          <p:cNvPicPr>
            <a:picLocks noChangeAspect="1"/>
          </p:cNvPicPr>
          <p:nvPr/>
        </p:nvPicPr>
        <p:blipFill>
          <a:blip r:embed="rId4"/>
          <a:stretch>
            <a:fillRect/>
          </a:stretch>
        </p:blipFill>
        <p:spPr>
          <a:xfrm>
            <a:off x="4264754" y="3462306"/>
            <a:ext cx="1392543" cy="414000"/>
          </a:xfrm>
          <a:prstGeom prst="rect">
            <a:avLst/>
          </a:prstGeom>
        </p:spPr>
      </p:pic>
      <p:pic>
        <p:nvPicPr>
          <p:cNvPr id="22" name="图片 21"/>
          <p:cNvPicPr>
            <a:picLocks noChangeAspect="1"/>
          </p:cNvPicPr>
          <p:nvPr/>
        </p:nvPicPr>
        <p:blipFill>
          <a:blip r:embed="rId5"/>
          <a:stretch>
            <a:fillRect/>
          </a:stretch>
        </p:blipFill>
        <p:spPr>
          <a:xfrm>
            <a:off x="364760" y="4880443"/>
            <a:ext cx="5292538" cy="1639414"/>
          </a:xfrm>
          <a:prstGeom prst="rect">
            <a:avLst/>
          </a:prstGeom>
        </p:spPr>
      </p:pic>
      <p:sp>
        <p:nvSpPr>
          <p:cNvPr id="23" name="文本框 22"/>
          <p:cNvSpPr txBox="1"/>
          <p:nvPr/>
        </p:nvSpPr>
        <p:spPr>
          <a:xfrm>
            <a:off x="6096001" y="5737162"/>
            <a:ext cx="5731240" cy="795667"/>
          </a:xfrm>
          <a:prstGeom prst="rect">
            <a:avLst/>
          </a:prstGeom>
          <a:noFill/>
        </p:spPr>
        <p:txBody>
          <a:bodyPr wrap="square">
            <a:spAutoFit/>
          </a:bodyPr>
          <a:lstStyle/>
          <a:p>
            <a:pPr algn="just" hangingPunct="1">
              <a:lnSpc>
                <a:spcPct val="120000"/>
              </a:lnSpc>
            </a:pPr>
            <a:r>
              <a:rPr lang="en-US" altLang="zh-CN" sz="2000" dirty="0">
                <a:solidFill>
                  <a:srgbClr val="2105ED"/>
                </a:solidFill>
                <a:latin typeface="Times New Roman" panose="02020603050405020304" pitchFamily="18" charset="0"/>
                <a:ea typeface="黑体" panose="02010609060101010101" pitchFamily="49" charset="-122"/>
              </a:rPr>
              <a:t>Step3</a:t>
            </a:r>
            <a:r>
              <a:rPr lang="en-US" altLang="zh-CN" sz="2000" dirty="0">
                <a:solidFill>
                  <a:schemeClr val="bg1"/>
                </a:solidFill>
                <a:latin typeface="Times New Roman" panose="02020603050405020304" pitchFamily="18" charset="0"/>
                <a:ea typeface="黑体" panose="02010609060101010101" pitchFamily="49" charset="-122"/>
              </a:rPr>
              <a:t> </a:t>
            </a:r>
            <a:r>
              <a:rPr lang="zh-CN" altLang="en-US" sz="2000" dirty="0">
                <a:solidFill>
                  <a:schemeClr val="bg1"/>
                </a:solidFill>
                <a:latin typeface="Times New Roman" panose="02020603050405020304" pitchFamily="18" charset="0"/>
                <a:ea typeface="黑体" panose="02010609060101010101" pitchFamily="49" charset="-122"/>
              </a:rPr>
              <a:t>分析不同组之间的参数相关性，剔除相关性</a:t>
            </a:r>
            <a:r>
              <a:rPr lang="zh-CN" altLang="en-US" sz="2000" b="1" dirty="0">
                <a:solidFill>
                  <a:srgbClr val="C00000"/>
                </a:solidFill>
                <a:latin typeface="Times New Roman" panose="02020603050405020304" pitchFamily="18" charset="0"/>
                <a:ea typeface="黑体" panose="02010609060101010101" pitchFamily="49" charset="-122"/>
              </a:rPr>
              <a:t>低于</a:t>
            </a:r>
            <a:r>
              <a:rPr lang="en-US" altLang="zh-CN" sz="2000" b="1" dirty="0">
                <a:solidFill>
                  <a:srgbClr val="C00000"/>
                </a:solidFill>
                <a:latin typeface="Times New Roman" panose="02020603050405020304" pitchFamily="18" charset="0"/>
                <a:ea typeface="黑体" panose="02010609060101010101" pitchFamily="49" charset="-122"/>
              </a:rPr>
              <a:t>0.2</a:t>
            </a:r>
            <a:r>
              <a:rPr lang="zh-CN" altLang="en-US" sz="2000" dirty="0">
                <a:solidFill>
                  <a:schemeClr val="bg1"/>
                </a:solidFill>
                <a:latin typeface="Times New Roman" panose="02020603050405020304" pitchFamily="18" charset="0"/>
                <a:ea typeface="黑体" panose="02010609060101010101" pitchFamily="49" charset="-122"/>
              </a:rPr>
              <a:t>的参数。最终筛选出</a:t>
            </a:r>
            <a:r>
              <a:rPr lang="en-US" altLang="zh-CN" sz="2000" b="1" dirty="0">
                <a:solidFill>
                  <a:srgbClr val="C00000"/>
                </a:solidFill>
                <a:latin typeface="Times New Roman" panose="02020603050405020304" pitchFamily="18" charset="0"/>
                <a:ea typeface="黑体" panose="02010609060101010101" pitchFamily="49" charset="-122"/>
              </a:rPr>
              <a:t>15</a:t>
            </a:r>
            <a:r>
              <a:rPr lang="zh-CN" altLang="en-US" sz="2000" b="1" dirty="0">
                <a:solidFill>
                  <a:srgbClr val="C00000"/>
                </a:solidFill>
                <a:latin typeface="Times New Roman" panose="02020603050405020304" pitchFamily="18" charset="0"/>
                <a:ea typeface="黑体" panose="02010609060101010101" pitchFamily="49" charset="-122"/>
              </a:rPr>
              <a:t>个</a:t>
            </a:r>
            <a:r>
              <a:rPr lang="zh-CN" altLang="en-US" sz="2000" dirty="0">
                <a:solidFill>
                  <a:schemeClr val="bg1"/>
                </a:solidFill>
                <a:latin typeface="Times New Roman" panose="02020603050405020304" pitchFamily="18" charset="0"/>
                <a:ea typeface="黑体" panose="02010609060101010101" pitchFamily="49" charset="-122"/>
              </a:rPr>
              <a:t>高价值参数。</a:t>
            </a:r>
            <a:endParaRPr lang="en-US" altLang="zh-CN" sz="2000" dirty="0">
              <a:solidFill>
                <a:schemeClr val="bg1"/>
              </a:solidFill>
              <a:latin typeface="Times New Roman" panose="02020603050405020304" pitchFamily="18" charset="0"/>
              <a:ea typeface="黑体" panose="02010609060101010101" pitchFamily="49" charset="-122"/>
            </a:endParaRPr>
          </a:p>
        </p:txBody>
      </p:sp>
      <p:sp>
        <p:nvSpPr>
          <p:cNvPr id="24" name="文本框 23"/>
          <p:cNvSpPr txBox="1"/>
          <p:nvPr/>
        </p:nvSpPr>
        <p:spPr>
          <a:xfrm>
            <a:off x="496519" y="4015326"/>
            <a:ext cx="5092174" cy="795667"/>
          </a:xfrm>
          <a:prstGeom prst="rect">
            <a:avLst/>
          </a:prstGeom>
          <a:noFill/>
        </p:spPr>
        <p:txBody>
          <a:bodyPr wrap="square">
            <a:spAutoFit/>
          </a:bodyPr>
          <a:lstStyle/>
          <a:p>
            <a:pPr algn="just">
              <a:lnSpc>
                <a:spcPct val="120000"/>
              </a:lnSpc>
            </a:pPr>
            <a:r>
              <a:rPr lang="en-US" altLang="zh-CN" sz="2000" dirty="0">
                <a:solidFill>
                  <a:srgbClr val="2105ED"/>
                </a:solidFill>
                <a:latin typeface="Times New Roman" panose="02020603050405020304" pitchFamily="18" charset="0"/>
                <a:ea typeface="黑体" panose="02010609060101010101" pitchFamily="49" charset="-122"/>
              </a:rPr>
              <a:t>Step2</a:t>
            </a:r>
            <a:r>
              <a:rPr lang="en-US" altLang="zh-CN" sz="2000" dirty="0">
                <a:solidFill>
                  <a:schemeClr val="bg1"/>
                </a:solidFill>
                <a:latin typeface="Times New Roman" panose="02020603050405020304" pitchFamily="18" charset="0"/>
                <a:ea typeface="黑体" panose="02010609060101010101" pitchFamily="49" charset="-122"/>
              </a:rPr>
              <a:t> </a:t>
            </a:r>
            <a:r>
              <a:rPr lang="zh-CN" altLang="en-US" sz="2000" dirty="0">
                <a:solidFill>
                  <a:schemeClr val="bg1"/>
                </a:solidFill>
                <a:latin typeface="Times New Roman" panose="02020603050405020304" pitchFamily="18" charset="0"/>
                <a:ea typeface="黑体" panose="02010609060101010101" pitchFamily="49" charset="-122"/>
              </a:rPr>
              <a:t>分析各组组内参数相关性，相关性</a:t>
            </a:r>
            <a:r>
              <a:rPr lang="zh-CN" altLang="en-US" sz="2000" b="1" dirty="0">
                <a:solidFill>
                  <a:srgbClr val="C00000"/>
                </a:solidFill>
                <a:latin typeface="Times New Roman" panose="02020603050405020304" pitchFamily="18" charset="0"/>
                <a:ea typeface="黑体" panose="02010609060101010101" pitchFamily="49" charset="-122"/>
              </a:rPr>
              <a:t>高于</a:t>
            </a:r>
            <a:r>
              <a:rPr lang="en-US" altLang="zh-CN" sz="2000" b="1" dirty="0">
                <a:solidFill>
                  <a:srgbClr val="C00000"/>
                </a:solidFill>
                <a:latin typeface="Times New Roman" panose="02020603050405020304" pitchFamily="18" charset="0"/>
                <a:ea typeface="黑体" panose="02010609060101010101" pitchFamily="49" charset="-122"/>
              </a:rPr>
              <a:t>0.8</a:t>
            </a:r>
            <a:r>
              <a:rPr lang="zh-CN" altLang="en-US" sz="2000" dirty="0">
                <a:solidFill>
                  <a:schemeClr val="bg1"/>
                </a:solidFill>
                <a:latin typeface="Times New Roman" panose="02020603050405020304" pitchFamily="18" charset="0"/>
                <a:ea typeface="黑体" panose="02010609060101010101" pitchFamily="49" charset="-122"/>
              </a:rPr>
              <a:t>时保留一个参数即可。</a:t>
            </a:r>
            <a:endParaRPr lang="en-US" altLang="zh-CN" sz="2000" dirty="0">
              <a:solidFill>
                <a:schemeClr val="bg1"/>
              </a:solidFill>
              <a:latin typeface="Times New Roman" panose="02020603050405020304" pitchFamily="18" charset="0"/>
              <a:ea typeface="黑体" panose="02010609060101010101" pitchFamily="49" charset="-122"/>
            </a:endParaRPr>
          </a:p>
        </p:txBody>
      </p:sp>
      <p:pic>
        <p:nvPicPr>
          <p:cNvPr id="28" name="图片 27"/>
          <p:cNvPicPr>
            <a:picLocks noChangeAspect="1"/>
          </p:cNvPicPr>
          <p:nvPr/>
        </p:nvPicPr>
        <p:blipFill>
          <a:blip r:embed="rId6"/>
          <a:stretch>
            <a:fillRect/>
          </a:stretch>
        </p:blipFill>
        <p:spPr>
          <a:xfrm>
            <a:off x="5821580" y="1029122"/>
            <a:ext cx="6319307" cy="4642217"/>
          </a:xfrm>
          <a:prstGeom prst="rect">
            <a:avLst/>
          </a:prstGeom>
        </p:spPr>
      </p:pic>
      <p:sp>
        <p:nvSpPr>
          <p:cNvPr id="34" name="矩形 33"/>
          <p:cNvSpPr/>
          <p:nvPr/>
        </p:nvSpPr>
        <p:spPr>
          <a:xfrm>
            <a:off x="332236" y="2299648"/>
            <a:ext cx="5325061" cy="1548956"/>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332236" y="4880443"/>
            <a:ext cx="5325061" cy="1639413"/>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5789057" y="1029122"/>
            <a:ext cx="6351830" cy="4647372"/>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p:cNvSpPr txBox="1"/>
          <p:nvPr/>
        </p:nvSpPr>
        <p:spPr>
          <a:xfrm>
            <a:off x="132080" y="6553835"/>
            <a:ext cx="5933440" cy="307777"/>
          </a:xfrm>
          <a:prstGeom prst="rect">
            <a:avLst/>
          </a:prstGeom>
          <a:noFill/>
        </p:spPr>
        <p:txBody>
          <a:bodyPr wrap="square" rtlCol="0">
            <a:spAutoFit/>
          </a:bodyPr>
          <a:lstStyle/>
          <a:p>
            <a:r>
              <a:rPr lang="en-US" altLang="zh-CN" sz="1400" i="1" dirty="0">
                <a:latin typeface="Times New Roman" panose="02020603050405020304" pitchFamily="18" charset="0"/>
                <a:ea typeface="宋体" pitchFamily="2" charset="-122"/>
              </a:rPr>
              <a:t>*</a:t>
            </a:r>
            <a:r>
              <a:rPr lang="zh-CN" altLang="en-US" sz="1400" i="1" dirty="0">
                <a:latin typeface="Times New Roman" panose="02020603050405020304" pitchFamily="18" charset="0"/>
                <a:ea typeface="宋体" pitchFamily="2" charset="-122"/>
              </a:rPr>
              <a:t>数据来源于</a:t>
            </a:r>
            <a:r>
              <a:rPr lang="en-US" altLang="zh-CN" sz="1400" i="1" dirty="0">
                <a:latin typeface="Times New Roman" panose="02020603050405020304" pitchFamily="18" charset="0"/>
                <a:ea typeface="宋体" pitchFamily="2" charset="-122"/>
              </a:rPr>
              <a:t>3</a:t>
            </a:r>
            <a:r>
              <a:rPr lang="zh-CN" altLang="en-US" sz="1400" i="1" dirty="0">
                <a:latin typeface="Times New Roman" panose="02020603050405020304" pitchFamily="18" charset="0"/>
                <a:ea typeface="宋体" pitchFamily="2" charset="-122"/>
              </a:rPr>
              <a:t>号洞</a:t>
            </a:r>
            <a:r>
              <a:rPr lang="en-US" altLang="zh-CN" sz="1400" i="1" dirty="0">
                <a:latin typeface="Times New Roman" panose="02020603050405020304" pitchFamily="18" charset="0"/>
                <a:ea typeface="宋体" pitchFamily="2" charset="-122"/>
              </a:rPr>
              <a:t>2022</a:t>
            </a:r>
            <a:r>
              <a:rPr lang="zh-CN" altLang="en-US" sz="1400" i="1" dirty="0">
                <a:latin typeface="Times New Roman" panose="02020603050405020304" pitchFamily="18" charset="0"/>
                <a:ea typeface="宋体" pitchFamily="2" charset="-122"/>
              </a:rPr>
              <a:t>年</a:t>
            </a:r>
            <a:r>
              <a:rPr lang="en-US" altLang="zh-CN" sz="1400" i="1" dirty="0">
                <a:latin typeface="Times New Roman" panose="02020603050405020304" pitchFamily="18" charset="0"/>
                <a:ea typeface="宋体" pitchFamily="2" charset="-122"/>
              </a:rPr>
              <a:t>9</a:t>
            </a:r>
            <a:r>
              <a:rPr lang="zh-CN" altLang="en-US" sz="1400" i="1" dirty="0">
                <a:latin typeface="Times New Roman" panose="02020603050405020304" pitchFamily="18" charset="0"/>
                <a:ea typeface="宋体" pitchFamily="2" charset="-122"/>
              </a:rPr>
              <a:t>月</a:t>
            </a:r>
            <a:r>
              <a:rPr lang="en-US" altLang="zh-CN" sz="1400" i="1" dirty="0">
                <a:latin typeface="Times New Roman" panose="02020603050405020304" pitchFamily="18" charset="0"/>
                <a:ea typeface="宋体" pitchFamily="2" charset="-122"/>
              </a:rPr>
              <a:t>23</a:t>
            </a:r>
            <a:r>
              <a:rPr lang="zh-CN" altLang="en-US" sz="1400" i="1" dirty="0">
                <a:latin typeface="Times New Roman" panose="02020603050405020304" pitchFamily="18" charset="0"/>
                <a:ea typeface="宋体" pitchFamily="2" charset="-122"/>
              </a:rPr>
              <a:t>日实际掘进数据。</a:t>
            </a:r>
            <a:endParaRPr lang="zh-CN" altLang="en-US" sz="1400" i="1" dirty="0">
              <a:latin typeface="Times New Roman" panose="02020603050405020304" pitchFamily="18" charset="0"/>
              <a:ea typeface="宋体" pitchFamily="2"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a:stretch>
            <a:fillRect/>
          </a:stretch>
        </p:blipFill>
        <p:spPr>
          <a:xfrm>
            <a:off x="6958378" y="2258307"/>
            <a:ext cx="4905674" cy="4087146"/>
          </a:xfrm>
          <a:prstGeom prst="rect">
            <a:avLst/>
          </a:prstGeom>
        </p:spPr>
      </p:pic>
      <p:sp>
        <p:nvSpPr>
          <p:cNvPr id="3" name="矩形 2"/>
          <p:cNvSpPr>
            <a:spLocks noChangeArrowheads="1"/>
          </p:cNvSpPr>
          <p:nvPr/>
        </p:nvSpPr>
        <p:spPr bwMode="auto">
          <a:xfrm>
            <a:off x="239713" y="152400"/>
            <a:ext cx="9595167"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zh-CN" sz="3600" b="1" dirty="0">
                <a:latin typeface="Times New Roman" panose="02020603050405020304" pitchFamily="18" charset="0"/>
                <a:ea typeface="黑体" panose="02010609060101010101" pitchFamily="49" charset="-122"/>
                <a:cs typeface="Times New Roman" panose="02020603050405020304" pitchFamily="18" charset="0"/>
              </a:rPr>
              <a:t>3.1  </a:t>
            </a:r>
            <a:r>
              <a:rPr lang="zh-CN" altLang="en-US" sz="3600" b="1" dirty="0">
                <a:latin typeface="Times New Roman" panose="02020603050405020304" pitchFamily="18" charset="0"/>
                <a:ea typeface="黑体" panose="02010609060101010101" pitchFamily="49" charset="-122"/>
                <a:cs typeface="Times New Roman" panose="02020603050405020304" pitchFamily="18" charset="0"/>
              </a:rPr>
              <a:t>围岩分类特征提取</a:t>
            </a:r>
            <a:endParaRPr lang="zh-CN" altLang="en-US" sz="36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文本框 3"/>
          <p:cNvSpPr txBox="1"/>
          <p:nvPr/>
        </p:nvSpPr>
        <p:spPr>
          <a:xfrm>
            <a:off x="396240" y="740337"/>
            <a:ext cx="11467812" cy="1418915"/>
          </a:xfrm>
          <a:prstGeom prst="rect">
            <a:avLst/>
          </a:prstGeom>
          <a:noFill/>
          <a:ln w="19050">
            <a:noFill/>
            <a:prstDash val="dash"/>
          </a:ln>
        </p:spPr>
        <p:txBody>
          <a:bodyPr wrap="square" rtlCol="0">
            <a:spAutoFit/>
          </a:bodyPr>
          <a:lstStyle/>
          <a:p>
            <a:pPr algn="just" hangingPunct="1">
              <a:lnSpc>
                <a:spcPct val="150000"/>
              </a:lnSpc>
            </a:pPr>
            <a:r>
              <a:rPr lang="en-US" altLang="zh-CN" sz="2000" b="1" dirty="0">
                <a:latin typeface="Times New Roman" panose="02020603050405020304" pitchFamily="18" charset="0"/>
                <a:ea typeface="黑体" panose="02010609060101010101" pitchFamily="49" charset="-122"/>
              </a:rPr>
              <a:t>3.1.2  </a:t>
            </a:r>
            <a:r>
              <a:rPr lang="zh-CN" altLang="en-US" sz="2000" b="1" dirty="0">
                <a:latin typeface="Times New Roman" panose="02020603050405020304" pitchFamily="18" charset="0"/>
                <a:ea typeface="黑体" panose="02010609060101010101" pitchFamily="49" charset="-122"/>
              </a:rPr>
              <a:t>稳定段特征选择</a:t>
            </a:r>
            <a:endParaRPr lang="en-US" altLang="zh-CN" sz="2000" b="1" dirty="0">
              <a:latin typeface="Times New Roman" panose="02020603050405020304" pitchFamily="18" charset="0"/>
              <a:ea typeface="黑体" panose="02010609060101010101" pitchFamily="49" charset="-122"/>
            </a:endParaRPr>
          </a:p>
          <a:p>
            <a:pPr algn="just" hangingPunct="1">
              <a:lnSpc>
                <a:spcPct val="150000"/>
              </a:lnSpc>
            </a:pPr>
            <a:r>
              <a:rPr lang="en-US" altLang="zh-CN" sz="2000" b="1" i="1" dirty="0">
                <a:solidFill>
                  <a:srgbClr val="FF0000"/>
                </a:solidFill>
                <a:latin typeface="Times New Roman" panose="02020603050405020304" pitchFamily="18" charset="0"/>
                <a:ea typeface="黑体" panose="02010609060101010101" pitchFamily="49" charset="-122"/>
              </a:rPr>
              <a:t>FPI</a:t>
            </a:r>
            <a:r>
              <a:rPr lang="en-US" altLang="zh-CN" sz="2000" dirty="0">
                <a:latin typeface="Times New Roman" panose="02020603050405020304" pitchFamily="18" charset="0"/>
                <a:ea typeface="黑体" panose="02010609060101010101" pitchFamily="49" charset="-122"/>
              </a:rPr>
              <a:t>(Field penetration index)</a:t>
            </a:r>
            <a:r>
              <a:rPr lang="zh-CN" altLang="en-US" sz="2000" dirty="0">
                <a:latin typeface="Times New Roman" panose="02020603050405020304" pitchFamily="18" charset="0"/>
                <a:ea typeface="黑体" panose="02010609060101010101" pitchFamily="49" charset="-122"/>
              </a:rPr>
              <a:t>和</a:t>
            </a:r>
            <a:r>
              <a:rPr lang="en-US" altLang="zh-CN" sz="2000" b="1" i="1" dirty="0">
                <a:solidFill>
                  <a:srgbClr val="FF0000"/>
                </a:solidFill>
                <a:latin typeface="Times New Roman" panose="02020603050405020304" pitchFamily="18" charset="0"/>
                <a:ea typeface="黑体" panose="02010609060101010101" pitchFamily="49" charset="-122"/>
              </a:rPr>
              <a:t>TPI</a:t>
            </a:r>
            <a:r>
              <a:rPr lang="en-US" altLang="zh-CN" sz="2000" dirty="0">
                <a:latin typeface="Times New Roman" panose="02020603050405020304" pitchFamily="18" charset="0"/>
                <a:ea typeface="黑体" panose="02010609060101010101" pitchFamily="49" charset="-122"/>
              </a:rPr>
              <a:t>(Torque penetration index)</a:t>
            </a:r>
            <a:r>
              <a:rPr lang="zh-CN" altLang="en-US" sz="2000" dirty="0">
                <a:latin typeface="Times New Roman" panose="02020603050405020304" pitchFamily="18" charset="0"/>
                <a:ea typeface="黑体" panose="02010609060101010101" pitchFamily="49" charset="-122"/>
              </a:rPr>
              <a:t>常用于表征岩体可掘性或</a:t>
            </a:r>
            <a:r>
              <a:rPr lang="en-US" altLang="zh-CN" sz="2000" dirty="0">
                <a:latin typeface="Times New Roman" panose="02020603050405020304" pitchFamily="18" charset="0"/>
                <a:ea typeface="黑体" panose="02010609060101010101" pitchFamily="49" charset="-122"/>
              </a:rPr>
              <a:t>TBM</a:t>
            </a:r>
            <a:r>
              <a:rPr lang="zh-CN" altLang="en-US" sz="2000" dirty="0">
                <a:latin typeface="Times New Roman" panose="02020603050405020304" pitchFamily="18" charset="0"/>
                <a:ea typeface="黑体" panose="02010609060101010101" pitchFamily="49" charset="-122"/>
              </a:rPr>
              <a:t>掘进性能。因此，在</a:t>
            </a:r>
            <a:r>
              <a:rPr lang="en-US" altLang="zh-CN" sz="2000" dirty="0">
                <a:latin typeface="Times New Roman" panose="02020603050405020304" pitchFamily="18" charset="0"/>
                <a:ea typeface="黑体" panose="02010609060101010101" pitchFamily="49" charset="-122"/>
              </a:rPr>
              <a:t>TBM</a:t>
            </a:r>
            <a:r>
              <a:rPr lang="zh-CN" altLang="en-US" sz="2000" dirty="0">
                <a:latin typeface="Times New Roman" panose="02020603050405020304" pitchFamily="18" charset="0"/>
                <a:ea typeface="黑体" panose="02010609060101010101" pitchFamily="49" charset="-122"/>
              </a:rPr>
              <a:t>自动采集的</a:t>
            </a:r>
            <a:r>
              <a:rPr lang="en-US" altLang="zh-CN" sz="2000" dirty="0">
                <a:latin typeface="Times New Roman" panose="02020603050405020304" pitchFamily="18" charset="0"/>
                <a:ea typeface="黑体" panose="02010609060101010101" pitchFamily="49" charset="-122"/>
              </a:rPr>
              <a:t>15</a:t>
            </a:r>
            <a:r>
              <a:rPr lang="zh-CN" altLang="en-US" sz="2000" dirty="0">
                <a:latin typeface="Times New Roman" panose="02020603050405020304" pitchFamily="18" charset="0"/>
                <a:ea typeface="黑体" panose="02010609060101010101" pitchFamily="49" charset="-122"/>
              </a:rPr>
              <a:t>个参数基础上增加</a:t>
            </a:r>
            <a:r>
              <a:rPr lang="en-US" altLang="zh-CN" sz="2000" i="1" dirty="0">
                <a:latin typeface="Times New Roman" panose="02020603050405020304" pitchFamily="18" charset="0"/>
                <a:ea typeface="黑体" panose="02010609060101010101" pitchFamily="49" charset="-122"/>
              </a:rPr>
              <a:t>FPI</a:t>
            </a:r>
            <a:r>
              <a:rPr lang="zh-CN" altLang="en-US" sz="2000" dirty="0">
                <a:latin typeface="Times New Roman" panose="02020603050405020304" pitchFamily="18" charset="0"/>
                <a:ea typeface="黑体" panose="02010609060101010101" pitchFamily="49" charset="-122"/>
              </a:rPr>
              <a:t>和</a:t>
            </a:r>
            <a:r>
              <a:rPr lang="en-US" altLang="zh-CN" sz="2000" i="1" dirty="0">
                <a:latin typeface="Times New Roman" panose="02020603050405020304" pitchFamily="18" charset="0"/>
                <a:ea typeface="黑体" panose="02010609060101010101" pitchFamily="49" charset="-122"/>
              </a:rPr>
              <a:t>TPI</a:t>
            </a:r>
            <a:r>
              <a:rPr lang="zh-CN" altLang="en-US" sz="2000" dirty="0">
                <a:latin typeface="Times New Roman" panose="02020603050405020304" pitchFamily="18" charset="0"/>
                <a:ea typeface="黑体" panose="02010609060101010101" pitchFamily="49" charset="-122"/>
              </a:rPr>
              <a:t>。计算这</a:t>
            </a:r>
            <a:r>
              <a:rPr lang="en-US" altLang="zh-CN" sz="2000" b="1" dirty="0">
                <a:solidFill>
                  <a:srgbClr val="FF0000"/>
                </a:solidFill>
                <a:latin typeface="Times New Roman" panose="02020603050405020304" pitchFamily="18" charset="0"/>
                <a:ea typeface="黑体" panose="02010609060101010101" pitchFamily="49" charset="-122"/>
              </a:rPr>
              <a:t>17</a:t>
            </a:r>
            <a:r>
              <a:rPr lang="zh-CN" altLang="en-US" sz="2000" b="1" dirty="0">
                <a:solidFill>
                  <a:srgbClr val="FF0000"/>
                </a:solidFill>
                <a:latin typeface="Times New Roman" panose="02020603050405020304" pitchFamily="18" charset="0"/>
                <a:ea typeface="黑体" panose="02010609060101010101" pitchFamily="49" charset="-122"/>
              </a:rPr>
              <a:t>个参数在稳定段的均值</a:t>
            </a:r>
            <a:r>
              <a:rPr lang="zh-CN" altLang="en-US" sz="2000" dirty="0">
                <a:latin typeface="Times New Roman" panose="02020603050405020304" pitchFamily="18" charset="0"/>
                <a:ea typeface="黑体" panose="02010609060101010101" pitchFamily="49" charset="-122"/>
              </a:rPr>
              <a:t>作为输入。</a:t>
            </a:r>
            <a:endParaRPr lang="en-US" altLang="zh-CN" sz="2000" dirty="0">
              <a:latin typeface="Times New Roman" panose="02020603050405020304" pitchFamily="18" charset="0"/>
              <a:ea typeface="黑体" panose="02010609060101010101" pitchFamily="49" charset="-122"/>
            </a:endParaRPr>
          </a:p>
        </p:txBody>
      </p:sp>
      <p:sp>
        <p:nvSpPr>
          <p:cNvPr id="5" name="文本框 4"/>
          <p:cNvSpPr txBox="1"/>
          <p:nvPr/>
        </p:nvSpPr>
        <p:spPr>
          <a:xfrm>
            <a:off x="396240" y="2789315"/>
            <a:ext cx="6394114" cy="2342244"/>
          </a:xfrm>
          <a:prstGeom prst="rect">
            <a:avLst/>
          </a:prstGeom>
          <a:noFill/>
          <a:ln w="19050">
            <a:noFill/>
            <a:prstDash val="dash"/>
          </a:ln>
        </p:spPr>
        <p:txBody>
          <a:bodyPr wrap="square" rtlCol="0">
            <a:spAutoFit/>
          </a:bodyPr>
          <a:lstStyle/>
          <a:p>
            <a:pPr algn="just" hangingPunct="1">
              <a:lnSpc>
                <a:spcPct val="150000"/>
              </a:lnSpc>
            </a:pPr>
            <a:r>
              <a:rPr lang="en-US" altLang="zh-CN" sz="2000" b="1" dirty="0">
                <a:latin typeface="Times New Roman" panose="02020603050405020304" pitchFamily="18" charset="0"/>
                <a:ea typeface="黑体" panose="02010609060101010101" pitchFamily="49" charset="-122"/>
              </a:rPr>
              <a:t>3.1.3  </a:t>
            </a:r>
            <a:r>
              <a:rPr lang="zh-CN" altLang="en-US" sz="2000" b="1" dirty="0">
                <a:latin typeface="Times New Roman" panose="02020603050405020304" pitchFamily="18" charset="0"/>
                <a:ea typeface="黑体" panose="02010609060101010101" pitchFamily="49" charset="-122"/>
              </a:rPr>
              <a:t>上升段特征选择</a:t>
            </a:r>
            <a:endParaRPr lang="en-US" altLang="zh-CN" sz="2000" b="1" dirty="0">
              <a:latin typeface="Times New Roman" panose="02020603050405020304" pitchFamily="18" charset="0"/>
              <a:ea typeface="黑体" panose="02010609060101010101" pitchFamily="49" charset="-122"/>
            </a:endParaRPr>
          </a:p>
          <a:p>
            <a:pPr algn="just" hangingPunct="1">
              <a:lnSpc>
                <a:spcPct val="150000"/>
              </a:lnSpc>
            </a:pPr>
            <a:r>
              <a:rPr lang="zh-CN" altLang="en-US" sz="2000" dirty="0">
                <a:latin typeface="Times New Roman" panose="02020603050405020304" pitchFamily="18" charset="0"/>
                <a:ea typeface="黑体" panose="02010609060101010101" pitchFamily="49" charset="-122"/>
              </a:rPr>
              <a:t>上升段中，当贯入度</a:t>
            </a:r>
            <a:r>
              <a:rPr lang="en-US" altLang="zh-CN" sz="2000" dirty="0">
                <a:latin typeface="Times New Roman" panose="02020603050405020304" pitchFamily="18" charset="0"/>
                <a:ea typeface="黑体" panose="02010609060101010101" pitchFamily="49" charset="-122"/>
              </a:rPr>
              <a:t>P</a:t>
            </a:r>
            <a:r>
              <a:rPr lang="zh-CN" altLang="en-US" sz="2000" dirty="0">
                <a:latin typeface="Times New Roman" panose="02020603050405020304" pitchFamily="18" charset="0"/>
                <a:ea typeface="黑体" panose="02010609060101010101" pitchFamily="49" charset="-122"/>
              </a:rPr>
              <a:t>≥</a:t>
            </a:r>
            <a:r>
              <a:rPr lang="en-US" altLang="zh-CN" sz="2000" dirty="0">
                <a:latin typeface="Times New Roman" panose="02020603050405020304" pitchFamily="18" charset="0"/>
                <a:ea typeface="黑体" panose="02010609060101010101" pitchFamily="49" charset="-122"/>
              </a:rPr>
              <a:t>2rev/min</a:t>
            </a:r>
            <a:r>
              <a:rPr lang="zh-CN" altLang="en-US" sz="2000" dirty="0">
                <a:latin typeface="Times New Roman" panose="02020603050405020304" pitchFamily="18" charset="0"/>
                <a:ea typeface="黑体" panose="02010609060101010101" pitchFamily="49" charset="-122"/>
              </a:rPr>
              <a:t>时</a:t>
            </a:r>
            <a:r>
              <a:rPr lang="en-US" altLang="zh-CN" sz="2000" baseline="30000" dirty="0">
                <a:latin typeface="Times New Roman" panose="02020603050405020304" pitchFamily="18" charset="0"/>
                <a:ea typeface="黑体" panose="02010609060101010101" pitchFamily="49" charset="-122"/>
              </a:rPr>
              <a:t>[1, 2]</a:t>
            </a:r>
            <a:r>
              <a:rPr lang="zh-CN" altLang="en-US" sz="2000" dirty="0">
                <a:latin typeface="Times New Roman" panose="02020603050405020304" pitchFamily="18" charset="0"/>
                <a:ea typeface="黑体" panose="02010609060101010101" pitchFamily="49" charset="-122"/>
              </a:rPr>
              <a:t>：</a:t>
            </a:r>
            <a:endParaRPr lang="en-US" altLang="zh-CN" sz="2000" dirty="0">
              <a:latin typeface="Times New Roman" panose="02020603050405020304" pitchFamily="18" charset="0"/>
              <a:ea typeface="黑体" panose="02010609060101010101" pitchFamily="49" charset="-122"/>
            </a:endParaRPr>
          </a:p>
          <a:p>
            <a:pPr algn="just" hangingPunct="1">
              <a:lnSpc>
                <a:spcPct val="150000"/>
              </a:lnSpc>
            </a:pPr>
            <a:endParaRPr lang="en-US" altLang="zh-CN" sz="2000" dirty="0">
              <a:latin typeface="Times New Roman" panose="02020603050405020304" pitchFamily="18" charset="0"/>
              <a:ea typeface="黑体" panose="02010609060101010101" pitchFamily="49" charset="-122"/>
            </a:endParaRPr>
          </a:p>
          <a:p>
            <a:pPr algn="just" hangingPunct="1">
              <a:lnSpc>
                <a:spcPct val="150000"/>
              </a:lnSpc>
            </a:pPr>
            <a:r>
              <a:rPr lang="zh-CN" altLang="en-US" sz="2000" b="1" dirty="0">
                <a:solidFill>
                  <a:srgbClr val="FF0000"/>
                </a:solidFill>
                <a:latin typeface="Times New Roman" panose="02020603050405020304" pitchFamily="18" charset="0"/>
                <a:ea typeface="黑体" panose="02010609060101010101" pitchFamily="49" charset="-122"/>
              </a:rPr>
              <a:t>截距</a:t>
            </a:r>
            <a:r>
              <a:rPr lang="en-US" altLang="zh-CN" sz="2000" b="1" i="1" dirty="0">
                <a:solidFill>
                  <a:srgbClr val="FF0000"/>
                </a:solidFill>
                <a:latin typeface="Times New Roman" panose="02020603050405020304" pitchFamily="18" charset="0"/>
                <a:ea typeface="黑体" panose="02010609060101010101" pitchFamily="49" charset="-122"/>
              </a:rPr>
              <a:t>b</a:t>
            </a:r>
            <a:r>
              <a:rPr lang="zh-CN" altLang="en-US" sz="2000" dirty="0">
                <a:latin typeface="Times New Roman" panose="02020603050405020304" pitchFamily="18" charset="0"/>
                <a:ea typeface="黑体" panose="02010609060101010101" pitchFamily="49" charset="-122"/>
              </a:rPr>
              <a:t>反映了刀盘贯入岩体所需的初始力阈值，因此选择</a:t>
            </a:r>
            <a:r>
              <a:rPr lang="en-US" altLang="zh-CN" sz="2000" i="1" dirty="0">
                <a:latin typeface="Times New Roman" panose="02020603050405020304" pitchFamily="18" charset="0"/>
                <a:ea typeface="黑体" panose="02010609060101010101" pitchFamily="49" charset="-122"/>
              </a:rPr>
              <a:t>b</a:t>
            </a:r>
            <a:r>
              <a:rPr lang="zh-CN" altLang="en-US" sz="2000" dirty="0">
                <a:latin typeface="Times New Roman" panose="02020603050405020304" pitchFamily="18" charset="0"/>
                <a:ea typeface="黑体" panose="02010609060101010101" pitchFamily="49" charset="-122"/>
              </a:rPr>
              <a:t>作为输入之一；同时选择</a:t>
            </a:r>
            <a:r>
              <a:rPr lang="zh-CN" altLang="en-US" sz="2000" b="1" dirty="0">
                <a:solidFill>
                  <a:srgbClr val="FF0000"/>
                </a:solidFill>
                <a:latin typeface="Times New Roman" panose="02020603050405020304" pitchFamily="18" charset="0"/>
                <a:ea typeface="黑体" panose="02010609060101010101" pitchFamily="49" charset="-122"/>
              </a:rPr>
              <a:t>优度</a:t>
            </a:r>
            <a:r>
              <a:rPr lang="en-US" altLang="zh-CN" sz="2000" b="1" i="1" dirty="0">
                <a:solidFill>
                  <a:srgbClr val="FF0000"/>
                </a:solidFill>
                <a:latin typeface="Times New Roman" panose="02020603050405020304" pitchFamily="18" charset="0"/>
                <a:ea typeface="黑体" panose="02010609060101010101" pitchFamily="49" charset="-122"/>
              </a:rPr>
              <a:t>R</a:t>
            </a:r>
            <a:r>
              <a:rPr lang="en-US" altLang="zh-CN" sz="2000" b="1" i="1" baseline="30000" dirty="0">
                <a:solidFill>
                  <a:srgbClr val="FF0000"/>
                </a:solidFill>
                <a:latin typeface="Times New Roman" panose="02020603050405020304" pitchFamily="18" charset="0"/>
                <a:ea typeface="黑体" panose="02010609060101010101" pitchFamily="49" charset="-122"/>
              </a:rPr>
              <a:t>2</a:t>
            </a:r>
            <a:r>
              <a:rPr lang="zh-CN" altLang="en-US" sz="2000" dirty="0">
                <a:latin typeface="Times New Roman" panose="02020603050405020304" pitchFamily="18" charset="0"/>
                <a:ea typeface="黑体" panose="02010609060101010101" pitchFamily="49" charset="-122"/>
              </a:rPr>
              <a:t>作为</a:t>
            </a:r>
            <a:r>
              <a:rPr lang="en-US" altLang="zh-CN" sz="2000" i="1" dirty="0">
                <a:latin typeface="Times New Roman" panose="02020603050405020304" pitchFamily="18" charset="0"/>
                <a:ea typeface="黑体" panose="02010609060101010101" pitchFamily="49" charset="-122"/>
              </a:rPr>
              <a:t>b</a:t>
            </a:r>
            <a:r>
              <a:rPr lang="zh-CN" altLang="en-US" sz="2000" dirty="0">
                <a:latin typeface="Times New Roman" panose="02020603050405020304" pitchFamily="18" charset="0"/>
                <a:ea typeface="黑体" panose="02010609060101010101" pitchFamily="49" charset="-122"/>
              </a:rPr>
              <a:t>的约束指标。</a:t>
            </a:r>
            <a:endParaRPr lang="en-US" altLang="zh-CN" sz="2000" i="1" dirty="0">
              <a:latin typeface="Times New Roman" panose="02020603050405020304" pitchFamily="18" charset="0"/>
              <a:ea typeface="黑体" panose="02010609060101010101" pitchFamily="49" charset="-122"/>
            </a:endParaRPr>
          </a:p>
        </p:txBody>
      </p:sp>
      <mc:AlternateContent xmlns:mc="http://schemas.openxmlformats.org/markup-compatibility/2006">
        <mc:Choice xmlns:a14="http://schemas.microsoft.com/office/drawing/2010/main" Requires="a14">
          <p:sp>
            <p:nvSpPr>
              <p:cNvPr id="6" name="文本框 5"/>
              <p:cNvSpPr txBox="1"/>
              <p:nvPr/>
            </p:nvSpPr>
            <p:spPr>
              <a:xfrm>
                <a:off x="660823" y="2267919"/>
                <a:ext cx="2008820" cy="307777"/>
              </a:xfrm>
              <a:prstGeom prst="rect">
                <a:avLst/>
              </a:prstGeom>
              <a:solidFill>
                <a:schemeClr val="bg1"/>
              </a:solidFill>
            </p:spPr>
            <p:txBody>
              <a:bodyPr wrap="none" lIns="0" tIns="0" rIns="0" bIns="0" rtlCol="0">
                <a:spAutoFit/>
              </a:bodyPr>
              <a:lstStyle/>
              <a:p>
                <a:r>
                  <a:rPr lang="en-US" altLang="zh-CN" sz="2000" b="0" i="1" dirty="0">
                    <a:latin typeface="Times New Roman" panose="02020603050405020304" pitchFamily="18" charset="0"/>
                    <a:ea typeface="黑体" panose="02010609060101010101" pitchFamily="49" charset="-122"/>
                  </a:rPr>
                  <a:t>F</a:t>
                </a:r>
                <a14:m>
                  <m:oMath xmlns:m="http://schemas.openxmlformats.org/officeDocument/2006/math">
                    <m:r>
                      <a:rPr lang="en-US" altLang="zh-CN" sz="2000" b="0" i="1" smtClean="0">
                        <a:latin typeface="Cambria Math" panose="02040503050406030204" pitchFamily="18" charset="0"/>
                      </a:rPr>
                      <m:t>𝑃𝐼</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𝑇𝐹</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𝑁</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𝑃</m:t>
                    </m:r>
                    <m:r>
                      <a:rPr lang="en-US" altLang="zh-CN" sz="2000" b="0" i="1" smtClean="0">
                        <a:latin typeface="Cambria Math" panose="02040503050406030204" pitchFamily="18" charset="0"/>
                      </a:rPr>
                      <m:t>)</m:t>
                    </m:r>
                  </m:oMath>
                </a14:m>
                <a:endParaRPr lang="zh-CN" altLang="en-US" sz="2000" dirty="0">
                  <a:latin typeface="Times New Roman" panose="02020603050405020304" pitchFamily="18" charset="0"/>
                  <a:ea typeface="黑体" panose="02010609060101010101" pitchFamily="49" charset="-122"/>
                </a:endParaRPr>
              </a:p>
            </p:txBody>
          </p:sp>
        </mc:Choice>
        <mc:Fallback>
          <p:sp>
            <p:nvSpPr>
              <p:cNvPr id="6" name="文本框 5"/>
              <p:cNvSpPr txBox="1">
                <a:spLocks noRot="1" noChangeAspect="1" noMove="1" noResize="1" noEditPoints="1" noAdjustHandles="1" noChangeArrowheads="1" noChangeShapeType="1" noTextEdit="1"/>
              </p:cNvSpPr>
              <p:nvPr/>
            </p:nvSpPr>
            <p:spPr>
              <a:xfrm>
                <a:off x="660823" y="2267919"/>
                <a:ext cx="2008820" cy="307777"/>
              </a:xfrm>
              <a:prstGeom prst="rect">
                <a:avLst/>
              </a:prstGeom>
              <a:blipFill rotWithShape="1">
                <a:blip r:embed="rId2"/>
                <a:stretch>
                  <a:fillRect l="-21" t="-109" r="-1196" b="-15842"/>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7" name="文本框 6"/>
              <p:cNvSpPr txBox="1"/>
              <p:nvPr/>
            </p:nvSpPr>
            <p:spPr>
              <a:xfrm>
                <a:off x="3200823" y="2264838"/>
                <a:ext cx="1985223" cy="307777"/>
              </a:xfrm>
              <a:prstGeom prst="rect">
                <a:avLst/>
              </a:prstGeom>
              <a:noFill/>
            </p:spPr>
            <p:txBody>
              <a:bodyPr wrap="none" lIns="0" tIns="0" rIns="0" bIns="0" rtlCol="0">
                <a:spAutoFit/>
              </a:bodyPr>
              <a:lstStyle/>
              <a:p>
                <a:r>
                  <a:rPr lang="en-US" altLang="zh-CN" sz="2000" b="0" i="1" dirty="0">
                    <a:latin typeface="Times New Roman" panose="02020603050405020304" pitchFamily="18" charset="0"/>
                    <a:ea typeface="黑体" panose="02010609060101010101" pitchFamily="49" charset="-122"/>
                  </a:rPr>
                  <a:t>T</a:t>
                </a:r>
                <a14:m>
                  <m:oMath xmlns:m="http://schemas.openxmlformats.org/officeDocument/2006/math">
                    <m:r>
                      <a:rPr lang="en-US" altLang="zh-CN" sz="2000" b="0" i="1" smtClean="0">
                        <a:latin typeface="Cambria Math" panose="02040503050406030204" pitchFamily="18" charset="0"/>
                      </a:rPr>
                      <m:t>𝑃𝐼</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𝐶𝑇</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𝑁</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𝑃</m:t>
                    </m:r>
                    <m:r>
                      <a:rPr lang="en-US" altLang="zh-CN" sz="2000" b="0" i="1" smtClean="0">
                        <a:latin typeface="Cambria Math" panose="02040503050406030204" pitchFamily="18" charset="0"/>
                      </a:rPr>
                      <m:t>)</m:t>
                    </m:r>
                  </m:oMath>
                </a14:m>
                <a:endParaRPr lang="zh-CN" altLang="en-US" sz="2000" dirty="0">
                  <a:latin typeface="Times New Roman" panose="02020603050405020304" pitchFamily="18" charset="0"/>
                  <a:ea typeface="黑体" panose="02010609060101010101" pitchFamily="49" charset="-122"/>
                </a:endParaRPr>
              </a:p>
            </p:txBody>
          </p:sp>
        </mc:Choice>
        <mc:Fallback>
          <p:sp>
            <p:nvSpPr>
              <p:cNvPr id="7" name="文本框 6"/>
              <p:cNvSpPr txBox="1">
                <a:spLocks noRot="1" noChangeAspect="1" noMove="1" noResize="1" noEditPoints="1" noAdjustHandles="1" noChangeArrowheads="1" noChangeShapeType="1" noTextEdit="1"/>
              </p:cNvSpPr>
              <p:nvPr/>
            </p:nvSpPr>
            <p:spPr>
              <a:xfrm>
                <a:off x="3200823" y="2264838"/>
                <a:ext cx="1985223" cy="307777"/>
              </a:xfrm>
              <a:prstGeom prst="rect">
                <a:avLst/>
              </a:prstGeom>
              <a:blipFill rotWithShape="1">
                <a:blip r:embed="rId3"/>
                <a:stretch>
                  <a:fillRect l="-21" t="-139" r="-1535" b="-15812"/>
                </a:stretch>
              </a:blipFill>
            </p:spPr>
            <p:txBody>
              <a:bodyPr/>
              <a:lstStyle/>
              <a:p>
                <a:r>
                  <a:rPr lang="zh-CN" altLang="en-US">
                    <a:noFill/>
                  </a:rPr>
                  <a:t> </a:t>
                </a:r>
              </a:p>
            </p:txBody>
          </p:sp>
        </mc:Fallback>
      </mc:AlternateContent>
      <p:sp>
        <p:nvSpPr>
          <p:cNvPr id="8" name="矩形 7"/>
          <p:cNvSpPr/>
          <p:nvPr/>
        </p:nvSpPr>
        <p:spPr>
          <a:xfrm>
            <a:off x="392231" y="3301999"/>
            <a:ext cx="5307529" cy="89287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6884473" y="6370010"/>
            <a:ext cx="5073698" cy="369332"/>
            <a:chOff x="618233" y="6372528"/>
            <a:chExt cx="5775312" cy="369332"/>
          </a:xfrm>
        </p:grpSpPr>
        <p:sp>
          <p:nvSpPr>
            <p:cNvPr id="14" name="矩形: 圆角 13"/>
            <p:cNvSpPr/>
            <p:nvPr/>
          </p:nvSpPr>
          <p:spPr>
            <a:xfrm>
              <a:off x="618233" y="6384281"/>
              <a:ext cx="5775312" cy="345827"/>
            </a:xfrm>
            <a:prstGeom prst="roundRect">
              <a:avLst/>
            </a:prstGeom>
            <a:solidFill>
              <a:srgbClr val="729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15" name="文本框 14"/>
            <p:cNvSpPr txBox="1"/>
            <p:nvPr/>
          </p:nvSpPr>
          <p:spPr>
            <a:xfrm>
              <a:off x="1060957" y="6372528"/>
              <a:ext cx="4889865" cy="369332"/>
            </a:xfrm>
            <a:prstGeom prst="rect">
              <a:avLst/>
            </a:prstGeom>
            <a:noFill/>
          </p:spPr>
          <p:txBody>
            <a:bodyPr wrap="square" rtlCol="0">
              <a:spAutoFit/>
            </a:bodyPr>
            <a:lstStyle/>
            <a:p>
              <a:pPr algn="ctr"/>
              <a:r>
                <a:rPr lang="zh-CN" altLang="en-US" dirty="0">
                  <a:solidFill>
                    <a:srgbClr val="FFFFFF"/>
                  </a:solidFill>
                  <a:latin typeface="Times New Roman" panose="02020603050405020304" pitchFamily="18" charset="0"/>
                  <a:ea typeface="黑体" panose="02010609060101010101" pitchFamily="49" charset="-122"/>
                </a:rPr>
                <a:t>上升段力</a:t>
              </a:r>
              <a:r>
                <a:rPr lang="en-US" altLang="zh-CN" dirty="0">
                  <a:solidFill>
                    <a:srgbClr val="FFFFFF"/>
                  </a:solidFill>
                  <a:latin typeface="Times New Roman" panose="02020603050405020304" pitchFamily="18" charset="0"/>
                  <a:ea typeface="黑体" panose="02010609060101010101" pitchFamily="49" charset="-122"/>
                </a:rPr>
                <a:t>-</a:t>
              </a:r>
              <a:r>
                <a:rPr lang="zh-CN" altLang="en-US" dirty="0">
                  <a:solidFill>
                    <a:srgbClr val="FFFFFF"/>
                  </a:solidFill>
                  <a:latin typeface="Times New Roman" panose="02020603050405020304" pitchFamily="18" charset="0"/>
                  <a:ea typeface="黑体" panose="02010609060101010101" pitchFamily="49" charset="-122"/>
                </a:rPr>
                <a:t>贯入度拟合结果</a:t>
              </a:r>
              <a:endParaRPr lang="zh-CN" altLang="en-US" dirty="0">
                <a:solidFill>
                  <a:srgbClr val="FFFFFF"/>
                </a:solidFill>
                <a:latin typeface="Times New Roman" panose="02020603050405020304" pitchFamily="18" charset="0"/>
                <a:ea typeface="黑体" panose="02010609060101010101" pitchFamily="49" charset="-122"/>
              </a:endParaRPr>
            </a:p>
          </p:txBody>
        </p:sp>
      </p:grpSp>
      <p:sp>
        <p:nvSpPr>
          <p:cNvPr id="18" name="矩形 17"/>
          <p:cNvSpPr/>
          <p:nvPr/>
        </p:nvSpPr>
        <p:spPr>
          <a:xfrm>
            <a:off x="6888482" y="2189731"/>
            <a:ext cx="5073698" cy="4192031"/>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7518400" y="3264580"/>
            <a:ext cx="467360" cy="42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7953544" y="3252828"/>
            <a:ext cx="702776" cy="3641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8955698" y="5058437"/>
            <a:ext cx="1326222" cy="42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7518400" y="2298324"/>
            <a:ext cx="2477097" cy="646331"/>
          </a:xfrm>
          <a:prstGeom prst="rect">
            <a:avLst/>
          </a:prstGeom>
          <a:noFill/>
        </p:spPr>
        <p:txBody>
          <a:bodyPr wrap="square" rtlCol="0">
            <a:spAutoFit/>
          </a:bodyPr>
          <a:lstStyle/>
          <a:p>
            <a:r>
              <a:rPr lang="en-US" altLang="zh-CN" b="1" i="1" dirty="0">
                <a:latin typeface="+mj-lt"/>
              </a:rPr>
              <a:t>TF</a:t>
            </a:r>
            <a:r>
              <a:rPr lang="en-US" altLang="zh-CN" b="1" dirty="0">
                <a:latin typeface="+mj-lt"/>
              </a:rPr>
              <a:t> = 324.98</a:t>
            </a:r>
            <a:r>
              <a:rPr lang="en-US" altLang="zh-CN" b="1" i="1" dirty="0">
                <a:latin typeface="+mj-lt"/>
              </a:rPr>
              <a:t>P</a:t>
            </a:r>
            <a:r>
              <a:rPr lang="en-US" altLang="zh-CN" b="1" dirty="0">
                <a:latin typeface="+mj-lt"/>
              </a:rPr>
              <a:t> + 2356.84</a:t>
            </a:r>
            <a:endParaRPr lang="en-US" altLang="zh-CN" b="1" dirty="0">
              <a:latin typeface="+mj-lt"/>
            </a:endParaRPr>
          </a:p>
          <a:p>
            <a:r>
              <a:rPr lang="en-US" altLang="zh-CN" b="1" i="1" dirty="0">
                <a:latin typeface="+mj-lt"/>
              </a:rPr>
              <a:t>R</a:t>
            </a:r>
            <a:r>
              <a:rPr lang="en-US" altLang="zh-CN" b="1" baseline="30000" dirty="0">
                <a:latin typeface="+mj-lt"/>
              </a:rPr>
              <a:t>2</a:t>
            </a:r>
            <a:r>
              <a:rPr lang="en-US" altLang="zh-CN" b="1" dirty="0">
                <a:latin typeface="+mj-lt"/>
              </a:rPr>
              <a:t> = 0.53</a:t>
            </a:r>
            <a:endParaRPr lang="zh-CN" altLang="en-US" b="1" dirty="0">
              <a:latin typeface="+mj-lt"/>
            </a:endParaRPr>
          </a:p>
        </p:txBody>
      </p:sp>
      <p:sp>
        <p:nvSpPr>
          <p:cNvPr id="23" name="文本框 22"/>
          <p:cNvSpPr txBox="1"/>
          <p:nvPr/>
        </p:nvSpPr>
        <p:spPr>
          <a:xfrm>
            <a:off x="9141499" y="4947021"/>
            <a:ext cx="2477097" cy="646331"/>
          </a:xfrm>
          <a:prstGeom prst="rect">
            <a:avLst/>
          </a:prstGeom>
          <a:noFill/>
        </p:spPr>
        <p:txBody>
          <a:bodyPr wrap="square" rtlCol="0">
            <a:spAutoFit/>
          </a:bodyPr>
          <a:lstStyle/>
          <a:p>
            <a:r>
              <a:rPr lang="en-US" altLang="zh-CN" b="1" i="1" dirty="0">
                <a:latin typeface="+mj-lt"/>
              </a:rPr>
              <a:t>CT</a:t>
            </a:r>
            <a:r>
              <a:rPr lang="en-US" altLang="zh-CN" b="1" dirty="0">
                <a:latin typeface="+mj-lt"/>
              </a:rPr>
              <a:t> = 103.19</a:t>
            </a:r>
            <a:r>
              <a:rPr lang="en-US" altLang="zh-CN" b="1" i="1" dirty="0">
                <a:latin typeface="+mj-lt"/>
              </a:rPr>
              <a:t>P</a:t>
            </a:r>
            <a:r>
              <a:rPr lang="en-US" altLang="zh-CN" b="1" dirty="0">
                <a:latin typeface="+mj-lt"/>
              </a:rPr>
              <a:t> + 28.46</a:t>
            </a:r>
            <a:endParaRPr lang="en-US" altLang="zh-CN" b="1" dirty="0">
              <a:latin typeface="+mj-lt"/>
            </a:endParaRPr>
          </a:p>
          <a:p>
            <a:r>
              <a:rPr lang="en-US" altLang="zh-CN" b="1" i="1" dirty="0">
                <a:latin typeface="+mj-lt"/>
              </a:rPr>
              <a:t>R</a:t>
            </a:r>
            <a:r>
              <a:rPr lang="en-US" altLang="zh-CN" b="1" baseline="30000" dirty="0">
                <a:latin typeface="+mj-lt"/>
              </a:rPr>
              <a:t>2</a:t>
            </a:r>
            <a:r>
              <a:rPr lang="en-US" altLang="zh-CN" b="1" dirty="0">
                <a:latin typeface="+mj-lt"/>
              </a:rPr>
              <a:t> = 0.72</a:t>
            </a:r>
            <a:endParaRPr lang="zh-CN" altLang="en-US" b="1" dirty="0">
              <a:latin typeface="+mj-lt"/>
            </a:endParaRPr>
          </a:p>
        </p:txBody>
      </p:sp>
      <p:sp>
        <p:nvSpPr>
          <p:cNvPr id="25" name="矩形: 圆角 24"/>
          <p:cNvSpPr/>
          <p:nvPr/>
        </p:nvSpPr>
        <p:spPr>
          <a:xfrm>
            <a:off x="392231" y="5167578"/>
            <a:ext cx="6394114" cy="778105"/>
          </a:xfrm>
          <a:prstGeom prst="roundRect">
            <a:avLst/>
          </a:prstGeom>
          <a:solidFill>
            <a:srgbClr val="5580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nvSpPr>
        <p:spPr>
          <a:xfrm>
            <a:off x="556513" y="5150016"/>
            <a:ext cx="6114473" cy="795667"/>
          </a:xfrm>
          <a:prstGeom prst="rect">
            <a:avLst/>
          </a:prstGeom>
          <a:noFill/>
        </p:spPr>
        <p:txBody>
          <a:bodyPr wrap="square">
            <a:spAutoFit/>
          </a:bodyPr>
          <a:lstStyle/>
          <a:p>
            <a:pPr algn="just">
              <a:lnSpc>
                <a:spcPct val="120000"/>
              </a:lnSpc>
            </a:pPr>
            <a:r>
              <a:rPr lang="zh-CN" altLang="en-US" sz="2000" dirty="0">
                <a:solidFill>
                  <a:schemeClr val="bg1"/>
                </a:solidFill>
                <a:latin typeface="Times New Roman" panose="02020603050405020304" pitchFamily="18" charset="0"/>
                <a:ea typeface="黑体" panose="02010609060101010101" pitchFamily="49" charset="-122"/>
              </a:rPr>
              <a:t>综上，从稳定段选择</a:t>
            </a:r>
            <a:r>
              <a:rPr lang="en-US" altLang="zh-CN" sz="2000" dirty="0">
                <a:solidFill>
                  <a:schemeClr val="bg1"/>
                </a:solidFill>
                <a:latin typeface="Times New Roman" panose="02020603050405020304" pitchFamily="18" charset="0"/>
                <a:ea typeface="黑体" panose="02010609060101010101" pitchFamily="49" charset="-122"/>
              </a:rPr>
              <a:t>17</a:t>
            </a:r>
            <a:r>
              <a:rPr lang="zh-CN" altLang="en-US" sz="2000" dirty="0">
                <a:solidFill>
                  <a:schemeClr val="bg1"/>
                </a:solidFill>
                <a:latin typeface="Times New Roman" panose="02020603050405020304" pitchFamily="18" charset="0"/>
                <a:ea typeface="黑体" panose="02010609060101010101" pitchFamily="49" charset="-122"/>
              </a:rPr>
              <a:t>个均值特征指标，从上升段选择</a:t>
            </a:r>
            <a:r>
              <a:rPr lang="en-US" altLang="zh-CN" sz="2000" dirty="0">
                <a:solidFill>
                  <a:schemeClr val="bg1"/>
                </a:solidFill>
                <a:latin typeface="Times New Roman" panose="02020603050405020304" pitchFamily="18" charset="0"/>
                <a:ea typeface="黑体" panose="02010609060101010101" pitchFamily="49" charset="-122"/>
              </a:rPr>
              <a:t>4</a:t>
            </a:r>
            <a:r>
              <a:rPr lang="zh-CN" altLang="en-US" sz="2000" dirty="0">
                <a:solidFill>
                  <a:schemeClr val="bg1"/>
                </a:solidFill>
                <a:latin typeface="Times New Roman" panose="02020603050405020304" pitchFamily="18" charset="0"/>
                <a:ea typeface="黑体" panose="02010609060101010101" pitchFamily="49" charset="-122"/>
              </a:rPr>
              <a:t>个拟合特征指标，共计</a:t>
            </a:r>
            <a:r>
              <a:rPr lang="en-US" altLang="zh-CN" sz="2000" b="1" dirty="0">
                <a:solidFill>
                  <a:srgbClr val="C00000"/>
                </a:solidFill>
                <a:latin typeface="Times New Roman" panose="02020603050405020304" pitchFamily="18" charset="0"/>
                <a:ea typeface="黑体" panose="02010609060101010101" pitchFamily="49" charset="-122"/>
              </a:rPr>
              <a:t>21</a:t>
            </a:r>
            <a:r>
              <a:rPr lang="zh-CN" altLang="en-US" sz="2000" b="1" dirty="0">
                <a:solidFill>
                  <a:srgbClr val="C00000"/>
                </a:solidFill>
                <a:latin typeface="Times New Roman" panose="02020603050405020304" pitchFamily="18" charset="0"/>
                <a:ea typeface="黑体" panose="02010609060101010101" pitchFamily="49" charset="-122"/>
              </a:rPr>
              <a:t>个特征指标作为输入</a:t>
            </a:r>
            <a:r>
              <a:rPr lang="zh-CN" altLang="en-US" sz="2000" dirty="0">
                <a:solidFill>
                  <a:schemeClr val="bg1"/>
                </a:solidFill>
                <a:latin typeface="Times New Roman" panose="02020603050405020304" pitchFamily="18" charset="0"/>
                <a:ea typeface="黑体" panose="02010609060101010101" pitchFamily="49" charset="-122"/>
              </a:rPr>
              <a:t>。</a:t>
            </a:r>
            <a:endParaRPr lang="en-US" altLang="zh-CN" sz="2000" dirty="0">
              <a:solidFill>
                <a:schemeClr val="bg1"/>
              </a:solidFill>
              <a:latin typeface="Times New Roman" panose="02020603050405020304" pitchFamily="18" charset="0"/>
              <a:ea typeface="黑体" panose="02010609060101010101" pitchFamily="49" charset="-122"/>
            </a:endParaRPr>
          </a:p>
        </p:txBody>
      </p:sp>
      <p:sp>
        <p:nvSpPr>
          <p:cNvPr id="27" name="文本框 26"/>
          <p:cNvSpPr txBox="1"/>
          <p:nvPr/>
        </p:nvSpPr>
        <p:spPr>
          <a:xfrm>
            <a:off x="480306" y="3764280"/>
            <a:ext cx="2520331" cy="400110"/>
          </a:xfrm>
          <a:prstGeom prst="rect">
            <a:avLst/>
          </a:prstGeom>
          <a:noFill/>
        </p:spPr>
        <p:txBody>
          <a:bodyPr wrap="square" rtlCol="0">
            <a:spAutoFit/>
          </a:bodyPr>
          <a:lstStyle/>
          <a:p>
            <a:r>
              <a:rPr lang="en-US" altLang="zh-CN" sz="2000" i="1" dirty="0">
                <a:latin typeface="+mj-lt"/>
              </a:rPr>
              <a:t>TF</a:t>
            </a:r>
            <a:r>
              <a:rPr lang="en-US" altLang="zh-CN" sz="2000" dirty="0">
                <a:latin typeface="+mj-lt"/>
              </a:rPr>
              <a:t> = </a:t>
            </a:r>
            <a:r>
              <a:rPr lang="en-US" altLang="zh-CN" sz="2000" i="1" dirty="0" err="1">
                <a:latin typeface="+mj-lt"/>
              </a:rPr>
              <a:t>a</a:t>
            </a:r>
            <a:r>
              <a:rPr lang="en-US" altLang="zh-CN" sz="2000" i="1" baseline="-25000" dirty="0" err="1">
                <a:latin typeface="+mj-lt"/>
              </a:rPr>
              <a:t>TF</a:t>
            </a:r>
            <a:r>
              <a:rPr lang="en-US" altLang="zh-CN" sz="2000" i="1" dirty="0" err="1">
                <a:latin typeface="+mj-lt"/>
              </a:rPr>
              <a:t>P</a:t>
            </a:r>
            <a:r>
              <a:rPr lang="en-US" altLang="zh-CN" sz="2000" dirty="0">
                <a:latin typeface="+mj-lt"/>
              </a:rPr>
              <a:t> + </a:t>
            </a:r>
            <a:r>
              <a:rPr lang="en-US" altLang="zh-CN" sz="2000" i="1" dirty="0" err="1">
                <a:latin typeface="+mj-lt"/>
              </a:rPr>
              <a:t>b</a:t>
            </a:r>
            <a:r>
              <a:rPr lang="en-US" altLang="zh-CN" sz="2000" i="1" baseline="-25000" dirty="0" err="1">
                <a:latin typeface="+mj-lt"/>
              </a:rPr>
              <a:t>TF</a:t>
            </a:r>
            <a:r>
              <a:rPr lang="en-US" altLang="zh-CN" sz="2000" baseline="-25000" dirty="0">
                <a:latin typeface="+mj-lt"/>
              </a:rPr>
              <a:t> </a:t>
            </a:r>
            <a:r>
              <a:rPr lang="en-US" altLang="zh-CN" sz="2000" i="1" dirty="0">
                <a:latin typeface="+mj-lt"/>
              </a:rPr>
              <a:t>, R</a:t>
            </a:r>
            <a:r>
              <a:rPr lang="en-US" altLang="zh-CN" sz="2000" baseline="30000" dirty="0">
                <a:latin typeface="+mj-lt"/>
              </a:rPr>
              <a:t>2</a:t>
            </a:r>
            <a:r>
              <a:rPr lang="en-US" altLang="zh-CN" sz="2000" i="1" baseline="-25000" dirty="0">
                <a:latin typeface="+mj-lt"/>
              </a:rPr>
              <a:t>TF</a:t>
            </a:r>
            <a:r>
              <a:rPr lang="en-US" altLang="zh-CN" sz="2000" dirty="0">
                <a:latin typeface="+mj-lt"/>
              </a:rPr>
              <a:t> </a:t>
            </a:r>
            <a:endParaRPr lang="zh-CN" altLang="en-US" sz="2000" dirty="0">
              <a:latin typeface="+mj-lt"/>
            </a:endParaRPr>
          </a:p>
        </p:txBody>
      </p:sp>
      <p:sp>
        <p:nvSpPr>
          <p:cNvPr id="28" name="文本框 27"/>
          <p:cNvSpPr txBox="1"/>
          <p:nvPr/>
        </p:nvSpPr>
        <p:spPr>
          <a:xfrm>
            <a:off x="3098765" y="3764280"/>
            <a:ext cx="2600995" cy="400110"/>
          </a:xfrm>
          <a:prstGeom prst="rect">
            <a:avLst/>
          </a:prstGeom>
          <a:noFill/>
        </p:spPr>
        <p:txBody>
          <a:bodyPr wrap="square" rtlCol="0">
            <a:spAutoFit/>
          </a:bodyPr>
          <a:lstStyle/>
          <a:p>
            <a:r>
              <a:rPr lang="en-US" altLang="zh-CN" sz="2000" i="1" dirty="0">
                <a:latin typeface="+mj-lt"/>
              </a:rPr>
              <a:t>CT</a:t>
            </a:r>
            <a:r>
              <a:rPr lang="en-US" altLang="zh-CN" sz="2000" dirty="0">
                <a:latin typeface="+mj-lt"/>
              </a:rPr>
              <a:t> = </a:t>
            </a:r>
            <a:r>
              <a:rPr lang="en-US" altLang="zh-CN" sz="2000" i="1" dirty="0" err="1">
                <a:latin typeface="+mj-lt"/>
              </a:rPr>
              <a:t>a</a:t>
            </a:r>
            <a:r>
              <a:rPr lang="en-US" altLang="zh-CN" sz="2000" i="1" baseline="-25000" dirty="0" err="1">
                <a:latin typeface="+mj-lt"/>
              </a:rPr>
              <a:t>CT</a:t>
            </a:r>
            <a:r>
              <a:rPr lang="en-US" altLang="zh-CN" sz="2000" i="1" dirty="0" err="1">
                <a:latin typeface="+mj-lt"/>
              </a:rPr>
              <a:t>P</a:t>
            </a:r>
            <a:r>
              <a:rPr lang="en-US" altLang="zh-CN" sz="2000" dirty="0">
                <a:latin typeface="+mj-lt"/>
              </a:rPr>
              <a:t> + </a:t>
            </a:r>
            <a:r>
              <a:rPr lang="en-US" altLang="zh-CN" sz="2000" i="1" dirty="0" err="1">
                <a:latin typeface="+mj-lt"/>
              </a:rPr>
              <a:t>b</a:t>
            </a:r>
            <a:r>
              <a:rPr lang="en-US" altLang="zh-CN" sz="2000" i="1" baseline="-25000" dirty="0" err="1">
                <a:latin typeface="+mj-lt"/>
              </a:rPr>
              <a:t>CT</a:t>
            </a:r>
            <a:r>
              <a:rPr lang="en-US" altLang="zh-CN" sz="2000" baseline="-25000" dirty="0">
                <a:latin typeface="+mj-lt"/>
              </a:rPr>
              <a:t> </a:t>
            </a:r>
            <a:r>
              <a:rPr lang="en-US" altLang="zh-CN" sz="2000" i="1" dirty="0">
                <a:latin typeface="+mj-lt"/>
              </a:rPr>
              <a:t>, R</a:t>
            </a:r>
            <a:r>
              <a:rPr lang="en-US" altLang="zh-CN" sz="2000" baseline="30000" dirty="0">
                <a:latin typeface="+mj-lt"/>
              </a:rPr>
              <a:t>2</a:t>
            </a:r>
            <a:r>
              <a:rPr lang="en-US" altLang="zh-CN" sz="2000" i="1" baseline="-25000" dirty="0">
                <a:latin typeface="+mj-lt"/>
              </a:rPr>
              <a:t>CT</a:t>
            </a:r>
            <a:r>
              <a:rPr lang="en-US" altLang="zh-CN" sz="2000" dirty="0">
                <a:latin typeface="+mj-lt"/>
              </a:rPr>
              <a:t> </a:t>
            </a:r>
            <a:endParaRPr lang="zh-CN" altLang="en-US" sz="2000" dirty="0">
              <a:latin typeface="+mj-lt"/>
            </a:endParaRPr>
          </a:p>
        </p:txBody>
      </p:sp>
      <p:sp>
        <p:nvSpPr>
          <p:cNvPr id="29" name="文本框 28"/>
          <p:cNvSpPr txBox="1"/>
          <p:nvPr/>
        </p:nvSpPr>
        <p:spPr>
          <a:xfrm>
            <a:off x="327948" y="5923847"/>
            <a:ext cx="6458398" cy="954107"/>
          </a:xfrm>
          <a:prstGeom prst="rect">
            <a:avLst/>
          </a:prstGeom>
          <a:noFill/>
        </p:spPr>
        <p:txBody>
          <a:bodyPr wrap="square" rtlCol="0">
            <a:spAutoFit/>
          </a:bodyPr>
          <a:lstStyle>
            <a:defPPr>
              <a:defRPr lang="en-US"/>
            </a:defPPr>
            <a:lvl1pPr>
              <a:defRPr sz="1400">
                <a:latin typeface="Times New Roman" panose="02020603050405020304" pitchFamily="18" charset="0"/>
                <a:ea typeface="宋体" pitchFamily="2" charset="-122"/>
              </a:defRPr>
            </a:lvl1pPr>
          </a:lstStyle>
          <a:p>
            <a:pPr latinLnBrk="1"/>
            <a:r>
              <a:rPr lang="en-US" altLang="zh-CN" dirty="0"/>
              <a:t>[1] </a:t>
            </a:r>
            <a:r>
              <a:rPr lang="en-US" altLang="zh-CN" i="1" dirty="0"/>
              <a:t>Wang, S.J., Wang, Y.J., Li, X., et al., 2021. Big Data-Based Boring Indexes and Their Application during TBM Tunneling.</a:t>
            </a:r>
            <a:r>
              <a:rPr lang="zh-CN" altLang="en-US" i="1" dirty="0"/>
              <a:t> </a:t>
            </a:r>
            <a:r>
              <a:rPr lang="en-US" altLang="zh-CN" i="1" dirty="0"/>
              <a:t>Adv.</a:t>
            </a:r>
            <a:r>
              <a:rPr lang="zh-CN" altLang="en-US" i="1" dirty="0"/>
              <a:t> </a:t>
            </a:r>
            <a:r>
              <a:rPr lang="en-US" altLang="zh-CN" i="1" dirty="0"/>
              <a:t>Civ. Eng. </a:t>
            </a:r>
            <a:endParaRPr lang="en-US" altLang="zh-CN" i="1" dirty="0"/>
          </a:p>
          <a:p>
            <a:pPr latinLnBrk="1"/>
            <a:r>
              <a:rPr lang="en-US" altLang="zh-CN" dirty="0"/>
              <a:t>[2] </a:t>
            </a:r>
            <a:r>
              <a:rPr lang="en-US" altLang="zh-CN" i="1" dirty="0"/>
              <a:t>Jing, L.J., Li, J.B., Chen, Y. et al., 2019. A case study of TBM performance prediction using field tunnelling tests in limestone strata. </a:t>
            </a:r>
            <a:r>
              <a:rPr lang="en-US" altLang="zh-CN" i="1" dirty="0" err="1"/>
              <a:t>Tunn</a:t>
            </a:r>
            <a:r>
              <a:rPr lang="en-US" altLang="zh-CN" i="1" dirty="0"/>
              <a:t>. </a:t>
            </a:r>
            <a:r>
              <a:rPr lang="en-US" altLang="zh-CN" i="1" dirty="0" err="1"/>
              <a:t>Undergr</a:t>
            </a:r>
            <a:r>
              <a:rPr lang="en-US" altLang="zh-CN" i="1" dirty="0"/>
              <a:t>. Sp. Tech. </a:t>
            </a:r>
            <a:endParaRPr lang="zh-CN" altLang="en-US" i="1" dirty="0"/>
          </a:p>
        </p:txBody>
      </p:sp>
      <p:sp>
        <p:nvSpPr>
          <p:cNvPr id="30" name="矩形 29"/>
          <p:cNvSpPr/>
          <p:nvPr/>
        </p:nvSpPr>
        <p:spPr>
          <a:xfrm>
            <a:off x="392231" y="2168211"/>
            <a:ext cx="4911289" cy="47672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灯片编号占位符 1"/>
          <p:cNvSpPr>
            <a:spLocks noGrp="1"/>
          </p:cNvSpPr>
          <p:nvPr>
            <p:ph type="sldNum" sz="quarter" idx="10"/>
          </p:nvPr>
        </p:nvSpPr>
        <p:spPr>
          <a:xfrm>
            <a:off x="9499600" y="6553835"/>
            <a:ext cx="2743200" cy="365125"/>
          </a:xfrm>
        </p:spPr>
        <p:txBody>
          <a:bodyPr/>
          <a:lstStyle/>
          <a:p>
            <a:fld id="{E93F98B2-3005-4B64-AA58-642B4DAC36DC}" type="slidenum">
              <a:rPr lang="zh-CN" altLang="en-US" smtClean="0"/>
            </a:fld>
            <a:endParaRPr lang="zh-CN"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fld id="{E93F98B2-3005-4B64-AA58-642B4DAC36DC}" type="slidenum">
              <a:rPr lang="zh-CN" altLang="en-US" smtClean="0"/>
            </a:fld>
            <a:endParaRPr lang="zh-CN" altLang="en-US" dirty="0"/>
          </a:p>
        </p:txBody>
      </p:sp>
      <p:sp>
        <p:nvSpPr>
          <p:cNvPr id="3" name="矩形 2"/>
          <p:cNvSpPr>
            <a:spLocks noChangeArrowheads="1"/>
          </p:cNvSpPr>
          <p:nvPr/>
        </p:nvSpPr>
        <p:spPr bwMode="auto">
          <a:xfrm>
            <a:off x="239713" y="152400"/>
            <a:ext cx="9595167"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zh-CN" sz="3600" b="1" dirty="0">
                <a:latin typeface="Times New Roman" panose="02020603050405020304" pitchFamily="18" charset="0"/>
                <a:ea typeface="黑体" panose="02010609060101010101" pitchFamily="49" charset="-122"/>
                <a:cs typeface="Times New Roman" panose="02020603050405020304" pitchFamily="18" charset="0"/>
              </a:rPr>
              <a:t>3.2  </a:t>
            </a:r>
            <a:r>
              <a:rPr lang="zh-CN" altLang="en-US" sz="3600" b="1" dirty="0">
                <a:latin typeface="Times New Roman" panose="02020603050405020304" pitchFamily="18" charset="0"/>
                <a:ea typeface="黑体" panose="02010609060101010101" pitchFamily="49" charset="-122"/>
                <a:cs typeface="Times New Roman" panose="02020603050405020304" pitchFamily="18" charset="0"/>
              </a:rPr>
              <a:t>机器学习算法与特征交叉比选</a:t>
            </a:r>
            <a:endParaRPr lang="zh-CN" altLang="en-US" sz="36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文本框 3"/>
          <p:cNvSpPr txBox="1"/>
          <p:nvPr/>
        </p:nvSpPr>
        <p:spPr>
          <a:xfrm>
            <a:off x="274347" y="848808"/>
            <a:ext cx="2834640" cy="495585"/>
          </a:xfrm>
          <a:prstGeom prst="rect">
            <a:avLst/>
          </a:prstGeom>
          <a:noFill/>
          <a:ln w="19050">
            <a:noFill/>
            <a:prstDash val="dash"/>
          </a:ln>
        </p:spPr>
        <p:txBody>
          <a:bodyPr wrap="square" rtlCol="0">
            <a:spAutoFit/>
          </a:bodyPr>
          <a:lstStyle/>
          <a:p>
            <a:pPr marL="342900" indent="-342900" algn="just" hangingPunct="1">
              <a:lnSpc>
                <a:spcPct val="150000"/>
              </a:lnSpc>
              <a:buFont typeface="Wingdings" panose="05000000000000000000" pitchFamily="2" charset="2"/>
              <a:buChar char="Ø"/>
            </a:pPr>
            <a:r>
              <a:rPr lang="zh-CN" altLang="en-US" sz="2000" b="1" dirty="0">
                <a:latin typeface="Times New Roman" panose="02020603050405020304" pitchFamily="18" charset="0"/>
                <a:ea typeface="黑体" panose="02010609060101010101" pitchFamily="49" charset="-122"/>
              </a:rPr>
              <a:t>输入特征比选</a:t>
            </a:r>
            <a:endParaRPr lang="zh-CN" altLang="en-US" sz="2000" b="1" dirty="0">
              <a:latin typeface="Times New Roman" panose="02020603050405020304" pitchFamily="18" charset="0"/>
              <a:ea typeface="黑体" panose="02010609060101010101" pitchFamily="49" charset="-122"/>
            </a:endParaRPr>
          </a:p>
        </p:txBody>
      </p:sp>
      <p:sp>
        <p:nvSpPr>
          <p:cNvPr id="5" name="文本框 4"/>
          <p:cNvSpPr txBox="1"/>
          <p:nvPr/>
        </p:nvSpPr>
        <p:spPr>
          <a:xfrm>
            <a:off x="6461465" y="848808"/>
            <a:ext cx="2834640" cy="495585"/>
          </a:xfrm>
          <a:prstGeom prst="rect">
            <a:avLst/>
          </a:prstGeom>
          <a:noFill/>
          <a:ln w="19050">
            <a:noFill/>
            <a:prstDash val="dash"/>
          </a:ln>
        </p:spPr>
        <p:txBody>
          <a:bodyPr wrap="square" rtlCol="0">
            <a:spAutoFit/>
          </a:bodyPr>
          <a:lstStyle/>
          <a:p>
            <a:pPr marL="342900" indent="-342900" algn="just" hangingPunct="1">
              <a:lnSpc>
                <a:spcPct val="150000"/>
              </a:lnSpc>
              <a:buFont typeface="Wingdings" panose="05000000000000000000" pitchFamily="2" charset="2"/>
              <a:buChar char="Ø"/>
            </a:pPr>
            <a:r>
              <a:rPr lang="zh-CN" altLang="en-US" sz="2000" b="1" dirty="0">
                <a:latin typeface="Times New Roman" panose="02020603050405020304" pitchFamily="18" charset="0"/>
                <a:ea typeface="黑体" panose="02010609060101010101" pitchFamily="49" charset="-122"/>
              </a:rPr>
              <a:t>  机器学习算法比选</a:t>
            </a:r>
            <a:endParaRPr lang="zh-CN" altLang="en-US" sz="2000" b="1" dirty="0">
              <a:latin typeface="Times New Roman" panose="02020603050405020304" pitchFamily="18" charset="0"/>
              <a:ea typeface="黑体" panose="02010609060101010101" pitchFamily="49" charset="-122"/>
            </a:endParaRPr>
          </a:p>
        </p:txBody>
      </p:sp>
      <p:grpSp>
        <p:nvGrpSpPr>
          <p:cNvPr id="20" name="组合 19"/>
          <p:cNvGrpSpPr/>
          <p:nvPr/>
        </p:nvGrpSpPr>
        <p:grpSpPr>
          <a:xfrm>
            <a:off x="396238" y="1537084"/>
            <a:ext cx="5425498" cy="1080244"/>
            <a:chOff x="396240" y="1593508"/>
            <a:chExt cx="5425498" cy="1080244"/>
          </a:xfrm>
        </p:grpSpPr>
        <p:sp>
          <p:nvSpPr>
            <p:cNvPr id="6" name="文本框 5"/>
            <p:cNvSpPr txBox="1"/>
            <p:nvPr/>
          </p:nvSpPr>
          <p:spPr>
            <a:xfrm>
              <a:off x="396240" y="1593508"/>
              <a:ext cx="5425498" cy="960328"/>
            </a:xfrm>
            <a:prstGeom prst="rect">
              <a:avLst/>
            </a:prstGeom>
            <a:noFill/>
            <a:ln w="19050">
              <a:noFill/>
              <a:prstDash val="dash"/>
            </a:ln>
          </p:spPr>
          <p:txBody>
            <a:bodyPr wrap="square" rtlCol="0">
              <a:spAutoFit/>
            </a:bodyPr>
            <a:lstStyle/>
            <a:p>
              <a:pPr algn="just" hangingPunct="1">
                <a:lnSpc>
                  <a:spcPct val="150000"/>
                </a:lnSpc>
              </a:pPr>
              <a:r>
                <a:rPr lang="en-US" altLang="zh-CN" sz="2000" b="1" dirty="0">
                  <a:solidFill>
                    <a:srgbClr val="FF0000"/>
                  </a:solidFill>
                  <a:latin typeface="Times New Roman" panose="02020603050405020304" pitchFamily="18" charset="0"/>
                  <a:ea typeface="黑体" panose="02010609060101010101" pitchFamily="49" charset="-122"/>
                </a:rPr>
                <a:t>Input 1</a:t>
              </a:r>
              <a:r>
                <a:rPr lang="zh-CN" altLang="en-US" sz="2000" dirty="0">
                  <a:latin typeface="Times New Roman" panose="02020603050405020304" pitchFamily="18" charset="0"/>
                  <a:ea typeface="黑体" panose="02010609060101010101" pitchFamily="49" charset="-122"/>
                </a:rPr>
                <a:t>：稳定段所有特征</a:t>
              </a:r>
              <a:r>
                <a:rPr lang="en-US" altLang="zh-CN" sz="2000" dirty="0">
                  <a:latin typeface="Times New Roman" panose="02020603050405020304" pitchFamily="18" charset="0"/>
                  <a:ea typeface="黑体" panose="02010609060101010101" pitchFamily="49" charset="-122"/>
                </a:rPr>
                <a:t> + </a:t>
              </a:r>
              <a:r>
                <a:rPr lang="zh-CN" altLang="en-US" sz="2000" dirty="0">
                  <a:latin typeface="Times New Roman" panose="02020603050405020304" pitchFamily="18" charset="0"/>
                  <a:ea typeface="黑体" panose="02010609060101010101" pitchFamily="49" charset="-122"/>
                </a:rPr>
                <a:t>上升段所有特征</a:t>
              </a:r>
              <a:endParaRPr lang="en-US" altLang="zh-CN" sz="2000" dirty="0">
                <a:latin typeface="Times New Roman" panose="02020603050405020304" pitchFamily="18" charset="0"/>
                <a:ea typeface="黑体" panose="02010609060101010101" pitchFamily="49" charset="-122"/>
              </a:endParaRPr>
            </a:p>
            <a:p>
              <a:pPr algn="just" hangingPunct="1">
                <a:lnSpc>
                  <a:spcPct val="150000"/>
                </a:lnSpc>
              </a:pPr>
              <a:r>
                <a:rPr lang="en-US" altLang="zh-CN" sz="2000" dirty="0">
                  <a:latin typeface="Times New Roman" panose="02020603050405020304" pitchFamily="18" charset="0"/>
                  <a:ea typeface="黑体" panose="02010609060101010101" pitchFamily="49" charset="-122"/>
                </a:rPr>
                <a:t>  </a:t>
              </a:r>
              <a:r>
                <a:rPr lang="en-US" altLang="zh-CN" sz="2000" b="1" dirty="0">
                  <a:solidFill>
                    <a:srgbClr val="FF0000"/>
                  </a:solidFill>
                  <a:latin typeface="Times New Roman" panose="02020603050405020304" pitchFamily="18" charset="0"/>
                  <a:ea typeface="黑体" panose="02010609060101010101" pitchFamily="49" charset="-122"/>
                </a:rPr>
                <a:t>21</a:t>
              </a:r>
              <a:r>
                <a:rPr lang="zh-CN" altLang="en-US" sz="2000" b="1" dirty="0">
                  <a:solidFill>
                    <a:srgbClr val="FF0000"/>
                  </a:solidFill>
                  <a:latin typeface="Times New Roman" panose="02020603050405020304" pitchFamily="18" charset="0"/>
                  <a:ea typeface="黑体" panose="02010609060101010101" pitchFamily="49" charset="-122"/>
                </a:rPr>
                <a:t>个    </a:t>
              </a:r>
              <a:r>
                <a:rPr lang="en-US" altLang="zh-CN" sz="2000" b="1" dirty="0">
                  <a:solidFill>
                    <a:srgbClr val="FF0000"/>
                  </a:solidFill>
                  <a:latin typeface="Times New Roman" panose="02020603050405020304" pitchFamily="18" charset="0"/>
                  <a:ea typeface="黑体" panose="02010609060101010101" pitchFamily="49" charset="-122"/>
                </a:rPr>
                <a:t> </a:t>
              </a:r>
              <a:r>
                <a:rPr lang="en-US" altLang="zh-CN" sz="2000" dirty="0">
                  <a:latin typeface="Times New Roman" panose="02020603050405020304" pitchFamily="18" charset="0"/>
                  <a:ea typeface="黑体" panose="02010609060101010101" pitchFamily="49" charset="-122"/>
                </a:rPr>
                <a:t>= 	   17</a:t>
              </a:r>
              <a:r>
                <a:rPr lang="zh-CN" altLang="en-US" sz="2000" dirty="0">
                  <a:latin typeface="Times New Roman" panose="02020603050405020304" pitchFamily="18" charset="0"/>
                  <a:ea typeface="黑体" panose="02010609060101010101" pitchFamily="49" charset="-122"/>
                </a:rPr>
                <a:t>个</a:t>
              </a:r>
              <a:r>
                <a:rPr lang="en-US" altLang="zh-CN" sz="2000" dirty="0">
                  <a:latin typeface="Times New Roman" panose="02020603050405020304" pitchFamily="18" charset="0"/>
                  <a:ea typeface="黑体" panose="02010609060101010101" pitchFamily="49" charset="-122"/>
                </a:rPr>
                <a:t>		 + 		  4</a:t>
              </a:r>
              <a:r>
                <a:rPr lang="zh-CN" altLang="en-US" sz="2000" dirty="0">
                  <a:latin typeface="Times New Roman" panose="02020603050405020304" pitchFamily="18" charset="0"/>
                  <a:ea typeface="黑体" panose="02010609060101010101" pitchFamily="49" charset="-122"/>
                </a:rPr>
                <a:t>个</a:t>
              </a:r>
              <a:endParaRPr lang="en-US" altLang="zh-CN" sz="2000" dirty="0">
                <a:latin typeface="Times New Roman" panose="02020603050405020304" pitchFamily="18" charset="0"/>
                <a:ea typeface="黑体" panose="02010609060101010101" pitchFamily="49" charset="-122"/>
              </a:endParaRPr>
            </a:p>
          </p:txBody>
        </p:sp>
        <p:sp>
          <p:nvSpPr>
            <p:cNvPr id="19" name="矩形 18"/>
            <p:cNvSpPr/>
            <p:nvPr/>
          </p:nvSpPr>
          <p:spPr>
            <a:xfrm>
              <a:off x="396241" y="1593508"/>
              <a:ext cx="5113308" cy="1080244"/>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396240" y="3327868"/>
            <a:ext cx="5425498" cy="1080244"/>
            <a:chOff x="396240" y="1593508"/>
            <a:chExt cx="5425498" cy="1080244"/>
          </a:xfrm>
        </p:grpSpPr>
        <p:sp>
          <p:nvSpPr>
            <p:cNvPr id="22" name="文本框 21"/>
            <p:cNvSpPr txBox="1"/>
            <p:nvPr/>
          </p:nvSpPr>
          <p:spPr>
            <a:xfrm>
              <a:off x="396240" y="1593508"/>
              <a:ext cx="5425498" cy="960328"/>
            </a:xfrm>
            <a:prstGeom prst="rect">
              <a:avLst/>
            </a:prstGeom>
            <a:noFill/>
            <a:ln w="19050">
              <a:noFill/>
              <a:prstDash val="dash"/>
            </a:ln>
          </p:spPr>
          <p:txBody>
            <a:bodyPr wrap="square" rtlCol="0">
              <a:spAutoFit/>
            </a:bodyPr>
            <a:lstStyle/>
            <a:p>
              <a:pPr algn="just" hangingPunct="1">
                <a:lnSpc>
                  <a:spcPct val="150000"/>
                </a:lnSpc>
              </a:pPr>
              <a:r>
                <a:rPr lang="en-US" altLang="zh-CN" sz="2000" b="1" dirty="0">
                  <a:solidFill>
                    <a:srgbClr val="FF0000"/>
                  </a:solidFill>
                  <a:latin typeface="Times New Roman" panose="02020603050405020304" pitchFamily="18" charset="0"/>
                  <a:ea typeface="黑体" panose="02010609060101010101" pitchFamily="49" charset="-122"/>
                </a:rPr>
                <a:t>Input 2</a:t>
              </a:r>
              <a:r>
                <a:rPr lang="zh-CN" altLang="en-US" sz="2000" dirty="0">
                  <a:latin typeface="Times New Roman" panose="02020603050405020304" pitchFamily="18" charset="0"/>
                  <a:ea typeface="黑体" panose="02010609060101010101" pitchFamily="49" charset="-122"/>
                </a:rPr>
                <a:t>：稳定段所有特征</a:t>
              </a:r>
              <a:r>
                <a:rPr lang="en-US" altLang="zh-CN" sz="2000" dirty="0">
                  <a:latin typeface="Times New Roman" panose="02020603050405020304" pitchFamily="18" charset="0"/>
                  <a:ea typeface="黑体" panose="02010609060101010101" pitchFamily="49" charset="-122"/>
                </a:rPr>
                <a:t> + </a:t>
              </a:r>
              <a:r>
                <a:rPr lang="zh-CN" altLang="en-US" sz="2000" dirty="0">
                  <a:latin typeface="Times New Roman" panose="02020603050405020304" pitchFamily="18" charset="0"/>
                  <a:ea typeface="黑体" panose="02010609060101010101" pitchFamily="49" charset="-122"/>
                </a:rPr>
                <a:t>上升段拟合截距</a:t>
              </a:r>
              <a:endParaRPr lang="en-US" altLang="zh-CN" sz="2000" dirty="0">
                <a:latin typeface="Times New Roman" panose="02020603050405020304" pitchFamily="18" charset="0"/>
                <a:ea typeface="黑体" panose="02010609060101010101" pitchFamily="49" charset="-122"/>
              </a:endParaRPr>
            </a:p>
            <a:p>
              <a:pPr algn="just" hangingPunct="1">
                <a:lnSpc>
                  <a:spcPct val="150000"/>
                </a:lnSpc>
              </a:pPr>
              <a:r>
                <a:rPr lang="en-US" altLang="zh-CN" sz="2000" dirty="0">
                  <a:latin typeface="Times New Roman" panose="02020603050405020304" pitchFamily="18" charset="0"/>
                  <a:ea typeface="黑体" panose="02010609060101010101" pitchFamily="49" charset="-122"/>
                </a:rPr>
                <a:t>  </a:t>
              </a:r>
              <a:r>
                <a:rPr lang="en-US" altLang="zh-CN" sz="2000" b="1" dirty="0">
                  <a:solidFill>
                    <a:srgbClr val="FF0000"/>
                  </a:solidFill>
                  <a:latin typeface="Times New Roman" panose="02020603050405020304" pitchFamily="18" charset="0"/>
                  <a:ea typeface="黑体" panose="02010609060101010101" pitchFamily="49" charset="-122"/>
                </a:rPr>
                <a:t>19</a:t>
              </a:r>
              <a:r>
                <a:rPr lang="zh-CN" altLang="en-US" sz="2000" b="1" dirty="0">
                  <a:solidFill>
                    <a:srgbClr val="FF0000"/>
                  </a:solidFill>
                  <a:latin typeface="Times New Roman" panose="02020603050405020304" pitchFamily="18" charset="0"/>
                  <a:ea typeface="黑体" panose="02010609060101010101" pitchFamily="49" charset="-122"/>
                </a:rPr>
                <a:t>个    </a:t>
              </a:r>
              <a:r>
                <a:rPr lang="en-US" altLang="zh-CN" sz="2000" b="1" dirty="0">
                  <a:solidFill>
                    <a:srgbClr val="FF0000"/>
                  </a:solidFill>
                  <a:latin typeface="Times New Roman" panose="02020603050405020304" pitchFamily="18" charset="0"/>
                  <a:ea typeface="黑体" panose="02010609060101010101" pitchFamily="49" charset="-122"/>
                </a:rPr>
                <a:t> </a:t>
              </a:r>
              <a:r>
                <a:rPr lang="en-US" altLang="zh-CN" sz="2000" dirty="0">
                  <a:latin typeface="Times New Roman" panose="02020603050405020304" pitchFamily="18" charset="0"/>
                  <a:ea typeface="黑体" panose="02010609060101010101" pitchFamily="49" charset="-122"/>
                </a:rPr>
                <a:t>= 	   17</a:t>
              </a:r>
              <a:r>
                <a:rPr lang="zh-CN" altLang="en-US" sz="2000" dirty="0">
                  <a:latin typeface="Times New Roman" panose="02020603050405020304" pitchFamily="18" charset="0"/>
                  <a:ea typeface="黑体" panose="02010609060101010101" pitchFamily="49" charset="-122"/>
                </a:rPr>
                <a:t>个</a:t>
              </a:r>
              <a:r>
                <a:rPr lang="en-US" altLang="zh-CN" sz="2000" dirty="0">
                  <a:latin typeface="Times New Roman" panose="02020603050405020304" pitchFamily="18" charset="0"/>
                  <a:ea typeface="黑体" panose="02010609060101010101" pitchFamily="49" charset="-122"/>
                </a:rPr>
                <a:t>		 + 		  2</a:t>
              </a:r>
              <a:r>
                <a:rPr lang="zh-CN" altLang="en-US" sz="2000" dirty="0">
                  <a:latin typeface="Times New Roman" panose="02020603050405020304" pitchFamily="18" charset="0"/>
                  <a:ea typeface="黑体" panose="02010609060101010101" pitchFamily="49" charset="-122"/>
                </a:rPr>
                <a:t>个</a:t>
              </a:r>
              <a:endParaRPr lang="en-US" altLang="zh-CN" sz="2000" dirty="0">
                <a:latin typeface="Times New Roman" panose="02020603050405020304" pitchFamily="18" charset="0"/>
                <a:ea typeface="黑体" panose="02010609060101010101" pitchFamily="49" charset="-122"/>
              </a:endParaRPr>
            </a:p>
          </p:txBody>
        </p:sp>
        <p:sp>
          <p:nvSpPr>
            <p:cNvPr id="23" name="矩形 22"/>
            <p:cNvSpPr/>
            <p:nvPr/>
          </p:nvSpPr>
          <p:spPr>
            <a:xfrm>
              <a:off x="396241" y="1593508"/>
              <a:ext cx="5113308" cy="1080244"/>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396240" y="5217975"/>
            <a:ext cx="5425498" cy="1080244"/>
            <a:chOff x="396240" y="4834420"/>
            <a:chExt cx="5425498" cy="1080244"/>
          </a:xfrm>
        </p:grpSpPr>
        <p:grpSp>
          <p:nvGrpSpPr>
            <p:cNvPr id="24" name="组合 23"/>
            <p:cNvGrpSpPr/>
            <p:nvPr/>
          </p:nvGrpSpPr>
          <p:grpSpPr>
            <a:xfrm>
              <a:off x="396240" y="4834420"/>
              <a:ext cx="5425498" cy="1080244"/>
              <a:chOff x="396240" y="1593508"/>
              <a:chExt cx="5425498" cy="1080244"/>
            </a:xfrm>
          </p:grpSpPr>
          <p:sp>
            <p:nvSpPr>
              <p:cNvPr id="25" name="文本框 24"/>
              <p:cNvSpPr txBox="1"/>
              <p:nvPr/>
            </p:nvSpPr>
            <p:spPr>
              <a:xfrm>
                <a:off x="396240" y="1593508"/>
                <a:ext cx="5425498" cy="960328"/>
              </a:xfrm>
              <a:prstGeom prst="rect">
                <a:avLst/>
              </a:prstGeom>
              <a:noFill/>
              <a:ln w="19050">
                <a:noFill/>
                <a:prstDash val="dash"/>
              </a:ln>
            </p:spPr>
            <p:txBody>
              <a:bodyPr wrap="square" rtlCol="0">
                <a:spAutoFit/>
              </a:bodyPr>
              <a:lstStyle/>
              <a:p>
                <a:pPr algn="just" hangingPunct="1">
                  <a:lnSpc>
                    <a:spcPct val="150000"/>
                  </a:lnSpc>
                </a:pPr>
                <a:r>
                  <a:rPr lang="en-US" altLang="zh-CN" sz="2000" b="1" dirty="0">
                    <a:solidFill>
                      <a:srgbClr val="FF0000"/>
                    </a:solidFill>
                    <a:latin typeface="Times New Roman" panose="02020603050405020304" pitchFamily="18" charset="0"/>
                    <a:ea typeface="黑体" panose="02010609060101010101" pitchFamily="49" charset="-122"/>
                  </a:rPr>
                  <a:t>Input 3</a:t>
                </a:r>
                <a:r>
                  <a:rPr lang="zh-CN" altLang="en-US" sz="2000" dirty="0">
                    <a:latin typeface="Times New Roman" panose="02020603050405020304" pitchFamily="18" charset="0"/>
                    <a:ea typeface="黑体" panose="02010609060101010101" pitchFamily="49" charset="-122"/>
                  </a:rPr>
                  <a:t>：稳定段所有特征</a:t>
                </a:r>
                <a:r>
                  <a:rPr lang="en-US" altLang="zh-CN" sz="2000" dirty="0">
                    <a:latin typeface="Times New Roman" panose="02020603050405020304" pitchFamily="18" charset="0"/>
                    <a:ea typeface="黑体" panose="02010609060101010101" pitchFamily="49" charset="-122"/>
                  </a:rPr>
                  <a:t> + </a:t>
                </a:r>
                <a:r>
                  <a:rPr lang="zh-CN" altLang="en-US" sz="2000" dirty="0">
                    <a:latin typeface="Times New Roman" panose="02020603050405020304" pitchFamily="18" charset="0"/>
                    <a:ea typeface="黑体" panose="02010609060101010101" pitchFamily="49" charset="-122"/>
                  </a:rPr>
                  <a:t>上升段所有特征</a:t>
                </a:r>
                <a:endParaRPr lang="en-US" altLang="zh-CN" sz="2000" dirty="0">
                  <a:latin typeface="Times New Roman" panose="02020603050405020304" pitchFamily="18" charset="0"/>
                  <a:ea typeface="黑体" panose="02010609060101010101" pitchFamily="49" charset="-122"/>
                </a:endParaRPr>
              </a:p>
              <a:p>
                <a:pPr algn="just" hangingPunct="1">
                  <a:lnSpc>
                    <a:spcPct val="150000"/>
                  </a:lnSpc>
                </a:pPr>
                <a:r>
                  <a:rPr lang="en-US" altLang="zh-CN" sz="2000" dirty="0">
                    <a:latin typeface="Times New Roman" panose="02020603050405020304" pitchFamily="18" charset="0"/>
                    <a:ea typeface="黑体" panose="02010609060101010101" pitchFamily="49" charset="-122"/>
                  </a:rPr>
                  <a:t>  </a:t>
                </a:r>
                <a:r>
                  <a:rPr lang="en-US" altLang="zh-CN" sz="2000" b="1" dirty="0">
                    <a:solidFill>
                      <a:srgbClr val="FF0000"/>
                    </a:solidFill>
                    <a:latin typeface="Times New Roman" panose="02020603050405020304" pitchFamily="18" charset="0"/>
                    <a:ea typeface="黑体" panose="02010609060101010101" pitchFamily="49" charset="-122"/>
                  </a:rPr>
                  <a:t>17</a:t>
                </a:r>
                <a:r>
                  <a:rPr lang="zh-CN" altLang="en-US" sz="2000" b="1" dirty="0">
                    <a:solidFill>
                      <a:srgbClr val="FF0000"/>
                    </a:solidFill>
                    <a:latin typeface="Times New Roman" panose="02020603050405020304" pitchFamily="18" charset="0"/>
                    <a:ea typeface="黑体" panose="02010609060101010101" pitchFamily="49" charset="-122"/>
                  </a:rPr>
                  <a:t>个    </a:t>
                </a:r>
                <a:r>
                  <a:rPr lang="en-US" altLang="zh-CN" sz="2000" b="1" dirty="0">
                    <a:solidFill>
                      <a:srgbClr val="FF0000"/>
                    </a:solidFill>
                    <a:latin typeface="Times New Roman" panose="02020603050405020304" pitchFamily="18" charset="0"/>
                    <a:ea typeface="黑体" panose="02010609060101010101" pitchFamily="49" charset="-122"/>
                  </a:rPr>
                  <a:t> </a:t>
                </a:r>
                <a:r>
                  <a:rPr lang="en-US" altLang="zh-CN" sz="2000" dirty="0">
                    <a:latin typeface="Times New Roman" panose="02020603050405020304" pitchFamily="18" charset="0"/>
                    <a:ea typeface="黑体" panose="02010609060101010101" pitchFamily="49" charset="-122"/>
                  </a:rPr>
                  <a:t>= 	   17</a:t>
                </a:r>
                <a:r>
                  <a:rPr lang="zh-CN" altLang="en-US" sz="2000" dirty="0">
                    <a:latin typeface="Times New Roman" panose="02020603050405020304" pitchFamily="18" charset="0"/>
                    <a:ea typeface="黑体" panose="02010609060101010101" pitchFamily="49" charset="-122"/>
                  </a:rPr>
                  <a:t>个</a:t>
                </a:r>
                <a:r>
                  <a:rPr lang="en-US" altLang="zh-CN" sz="2000" dirty="0">
                    <a:latin typeface="Times New Roman" panose="02020603050405020304" pitchFamily="18" charset="0"/>
                    <a:ea typeface="黑体" panose="02010609060101010101" pitchFamily="49" charset="-122"/>
                  </a:rPr>
                  <a:t>		 + 		  0</a:t>
                </a:r>
                <a:r>
                  <a:rPr lang="zh-CN" altLang="en-US" sz="2000" dirty="0">
                    <a:latin typeface="Times New Roman" panose="02020603050405020304" pitchFamily="18" charset="0"/>
                    <a:ea typeface="黑体" panose="02010609060101010101" pitchFamily="49" charset="-122"/>
                  </a:rPr>
                  <a:t>个</a:t>
                </a:r>
                <a:endParaRPr lang="en-US" altLang="zh-CN" sz="2000" dirty="0">
                  <a:latin typeface="Times New Roman" panose="02020603050405020304" pitchFamily="18" charset="0"/>
                  <a:ea typeface="黑体" panose="02010609060101010101" pitchFamily="49" charset="-122"/>
                </a:endParaRPr>
              </a:p>
            </p:txBody>
          </p:sp>
          <p:sp>
            <p:nvSpPr>
              <p:cNvPr id="26" name="矩形 25"/>
              <p:cNvSpPr/>
              <p:nvPr/>
            </p:nvSpPr>
            <p:spPr>
              <a:xfrm>
                <a:off x="396241" y="1593508"/>
                <a:ext cx="5113308" cy="1080244"/>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8" name="直接连接符 27"/>
            <p:cNvCxnSpPr/>
            <p:nvPr/>
          </p:nvCxnSpPr>
          <p:spPr>
            <a:xfrm>
              <a:off x="3402957" y="5139159"/>
              <a:ext cx="1944547"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组合 42"/>
          <p:cNvGrpSpPr/>
          <p:nvPr/>
        </p:nvGrpSpPr>
        <p:grpSpPr>
          <a:xfrm>
            <a:off x="7038755" y="1418762"/>
            <a:ext cx="1406327" cy="1316888"/>
            <a:chOff x="7539137" y="1540081"/>
            <a:chExt cx="1406327" cy="1316888"/>
          </a:xfrm>
        </p:grpSpPr>
        <p:pic>
          <p:nvPicPr>
            <p:cNvPr id="8" name="图片 7"/>
            <p:cNvPicPr>
              <a:picLocks noChangeAspect="1"/>
            </p:cNvPicPr>
            <p:nvPr/>
          </p:nvPicPr>
          <p:blipFill>
            <a:blip r:embed="rId1"/>
            <a:stretch>
              <a:fillRect/>
            </a:stretch>
          </p:blipFill>
          <p:spPr>
            <a:xfrm>
              <a:off x="7539137" y="1540081"/>
              <a:ext cx="1401663" cy="981755"/>
            </a:xfrm>
            <a:prstGeom prst="rect">
              <a:avLst/>
            </a:prstGeom>
          </p:spPr>
        </p:pic>
        <p:sp>
          <p:nvSpPr>
            <p:cNvPr id="39" name="矩形 38"/>
            <p:cNvSpPr/>
            <p:nvPr/>
          </p:nvSpPr>
          <p:spPr>
            <a:xfrm>
              <a:off x="7543801" y="1540082"/>
              <a:ext cx="1396999" cy="969168"/>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p:cNvGrpSpPr/>
            <p:nvPr/>
          </p:nvGrpSpPr>
          <p:grpSpPr>
            <a:xfrm>
              <a:off x="7539137" y="2487637"/>
              <a:ext cx="1406327" cy="369332"/>
              <a:chOff x="618233" y="6372528"/>
              <a:chExt cx="5775312" cy="369332"/>
            </a:xfrm>
          </p:grpSpPr>
          <p:sp>
            <p:nvSpPr>
              <p:cNvPr id="41" name="矩形: 圆角 40"/>
              <p:cNvSpPr/>
              <p:nvPr/>
            </p:nvSpPr>
            <p:spPr>
              <a:xfrm>
                <a:off x="618233" y="6384281"/>
                <a:ext cx="5775312"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42" name="文本框 41"/>
              <p:cNvSpPr txBox="1"/>
              <p:nvPr/>
            </p:nvSpPr>
            <p:spPr>
              <a:xfrm>
                <a:off x="1060956" y="6372528"/>
                <a:ext cx="4889866" cy="369332"/>
              </a:xfrm>
              <a:prstGeom prst="rect">
                <a:avLst/>
              </a:prstGeom>
              <a:noFill/>
            </p:spPr>
            <p:txBody>
              <a:bodyPr wrap="square" rtlCol="0">
                <a:spAutoFit/>
              </a:bodyPr>
              <a:lstStyle/>
              <a:p>
                <a:pPr algn="ctr"/>
                <a:r>
                  <a:rPr lang="en-US" altLang="zh-CN" dirty="0">
                    <a:solidFill>
                      <a:srgbClr val="FFFFFF"/>
                    </a:solidFill>
                    <a:latin typeface="Times New Roman" panose="02020603050405020304" pitchFamily="18" charset="0"/>
                    <a:ea typeface="黑体" panose="02010609060101010101" pitchFamily="49" charset="-122"/>
                  </a:rPr>
                  <a:t>SVM</a:t>
                </a:r>
                <a:endParaRPr lang="zh-CN" altLang="en-US" dirty="0">
                  <a:solidFill>
                    <a:srgbClr val="FFFFFF"/>
                  </a:solidFill>
                  <a:latin typeface="Times New Roman" panose="02020603050405020304" pitchFamily="18" charset="0"/>
                  <a:ea typeface="黑体" panose="02010609060101010101" pitchFamily="49" charset="-122"/>
                </a:endParaRPr>
              </a:p>
            </p:txBody>
          </p:sp>
        </p:grpSp>
      </p:grpSp>
      <p:grpSp>
        <p:nvGrpSpPr>
          <p:cNvPr id="50" name="组合 49"/>
          <p:cNvGrpSpPr/>
          <p:nvPr/>
        </p:nvGrpSpPr>
        <p:grpSpPr>
          <a:xfrm>
            <a:off x="7038755" y="3208137"/>
            <a:ext cx="1406327" cy="1316887"/>
            <a:chOff x="8102653" y="1322449"/>
            <a:chExt cx="1406327" cy="1316887"/>
          </a:xfrm>
        </p:grpSpPr>
        <p:pic>
          <p:nvPicPr>
            <p:cNvPr id="1026" name="Picture 2" descr="分类与回归树 的图像结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4961" y="1356203"/>
              <a:ext cx="1101710" cy="935414"/>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组合 43"/>
            <p:cNvGrpSpPr/>
            <p:nvPr/>
          </p:nvGrpSpPr>
          <p:grpSpPr>
            <a:xfrm>
              <a:off x="8102653" y="1322449"/>
              <a:ext cx="1406327" cy="1316887"/>
              <a:chOff x="7539137" y="1540082"/>
              <a:chExt cx="1406327" cy="1316887"/>
            </a:xfrm>
          </p:grpSpPr>
          <p:sp>
            <p:nvSpPr>
              <p:cNvPr id="46" name="矩形 45"/>
              <p:cNvSpPr/>
              <p:nvPr/>
            </p:nvSpPr>
            <p:spPr>
              <a:xfrm>
                <a:off x="7543801" y="1540082"/>
                <a:ext cx="1396999" cy="969168"/>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7" name="组合 46"/>
              <p:cNvGrpSpPr/>
              <p:nvPr/>
            </p:nvGrpSpPr>
            <p:grpSpPr>
              <a:xfrm>
                <a:off x="7539137" y="2487637"/>
                <a:ext cx="1406327" cy="369332"/>
                <a:chOff x="618233" y="6372528"/>
                <a:chExt cx="5775312" cy="369332"/>
              </a:xfrm>
            </p:grpSpPr>
            <p:sp>
              <p:nvSpPr>
                <p:cNvPr id="48" name="矩形: 圆角 47"/>
                <p:cNvSpPr/>
                <p:nvPr/>
              </p:nvSpPr>
              <p:spPr>
                <a:xfrm>
                  <a:off x="618233" y="6384281"/>
                  <a:ext cx="5775312"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49" name="文本框 48"/>
                <p:cNvSpPr txBox="1"/>
                <p:nvPr/>
              </p:nvSpPr>
              <p:spPr>
                <a:xfrm>
                  <a:off x="1060956" y="6372528"/>
                  <a:ext cx="4889866" cy="369332"/>
                </a:xfrm>
                <a:prstGeom prst="rect">
                  <a:avLst/>
                </a:prstGeom>
                <a:noFill/>
              </p:spPr>
              <p:txBody>
                <a:bodyPr wrap="square" rtlCol="0">
                  <a:spAutoFit/>
                </a:bodyPr>
                <a:lstStyle/>
                <a:p>
                  <a:pPr algn="ctr"/>
                  <a:r>
                    <a:rPr lang="en-US" altLang="zh-CN" dirty="0">
                      <a:solidFill>
                        <a:srgbClr val="FFFFFF"/>
                      </a:solidFill>
                      <a:latin typeface="Times New Roman" panose="02020603050405020304" pitchFamily="18" charset="0"/>
                      <a:ea typeface="黑体" panose="02010609060101010101" pitchFamily="49" charset="-122"/>
                    </a:rPr>
                    <a:t>CART</a:t>
                  </a:r>
                  <a:endParaRPr lang="zh-CN" altLang="en-US" dirty="0">
                    <a:solidFill>
                      <a:srgbClr val="FFFFFF"/>
                    </a:solidFill>
                    <a:latin typeface="Times New Roman" panose="02020603050405020304" pitchFamily="18" charset="0"/>
                    <a:ea typeface="黑体" panose="02010609060101010101" pitchFamily="49" charset="-122"/>
                  </a:endParaRPr>
                </a:p>
              </p:txBody>
            </p:sp>
          </p:grpSp>
        </p:grpSp>
      </p:grpSp>
      <p:grpSp>
        <p:nvGrpSpPr>
          <p:cNvPr id="57" name="组合 56"/>
          <p:cNvGrpSpPr/>
          <p:nvPr/>
        </p:nvGrpSpPr>
        <p:grpSpPr>
          <a:xfrm>
            <a:off x="8749788" y="3210019"/>
            <a:ext cx="1406327" cy="1316887"/>
            <a:chOff x="8318880" y="1322449"/>
            <a:chExt cx="1406327" cy="1316887"/>
          </a:xfrm>
        </p:grpSpPr>
        <p:pic>
          <p:nvPicPr>
            <p:cNvPr id="10" name="图片 9"/>
            <p:cNvPicPr>
              <a:picLocks noChangeAspect="1"/>
            </p:cNvPicPr>
            <p:nvPr/>
          </p:nvPicPr>
          <p:blipFill>
            <a:blip r:embed="rId3"/>
            <a:stretch>
              <a:fillRect/>
            </a:stretch>
          </p:blipFill>
          <p:spPr>
            <a:xfrm>
              <a:off x="8340485" y="1346222"/>
              <a:ext cx="1363115" cy="923460"/>
            </a:xfrm>
            <a:prstGeom prst="rect">
              <a:avLst/>
            </a:prstGeom>
          </p:spPr>
        </p:pic>
        <p:grpSp>
          <p:nvGrpSpPr>
            <p:cNvPr id="51" name="组合 50"/>
            <p:cNvGrpSpPr/>
            <p:nvPr/>
          </p:nvGrpSpPr>
          <p:grpSpPr>
            <a:xfrm>
              <a:off x="8318880" y="1322449"/>
              <a:ext cx="1406327" cy="1316887"/>
              <a:chOff x="7539137" y="1540082"/>
              <a:chExt cx="1406327" cy="1316887"/>
            </a:xfrm>
          </p:grpSpPr>
          <p:sp>
            <p:nvSpPr>
              <p:cNvPr id="53" name="矩形 52"/>
              <p:cNvSpPr/>
              <p:nvPr/>
            </p:nvSpPr>
            <p:spPr>
              <a:xfrm>
                <a:off x="7543801" y="1540082"/>
                <a:ext cx="1396999" cy="969168"/>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4" name="组合 53"/>
              <p:cNvGrpSpPr/>
              <p:nvPr/>
            </p:nvGrpSpPr>
            <p:grpSpPr>
              <a:xfrm>
                <a:off x="7539137" y="2487637"/>
                <a:ext cx="1406327" cy="369332"/>
                <a:chOff x="618233" y="6372528"/>
                <a:chExt cx="5775312" cy="369332"/>
              </a:xfrm>
            </p:grpSpPr>
            <p:sp>
              <p:nvSpPr>
                <p:cNvPr id="55" name="矩形: 圆角 54"/>
                <p:cNvSpPr/>
                <p:nvPr/>
              </p:nvSpPr>
              <p:spPr>
                <a:xfrm>
                  <a:off x="618233" y="6384281"/>
                  <a:ext cx="5775312"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56" name="文本框 55"/>
                <p:cNvSpPr txBox="1"/>
                <p:nvPr/>
              </p:nvSpPr>
              <p:spPr>
                <a:xfrm>
                  <a:off x="1060956" y="6372528"/>
                  <a:ext cx="4889866" cy="369332"/>
                </a:xfrm>
                <a:prstGeom prst="rect">
                  <a:avLst/>
                </a:prstGeom>
                <a:noFill/>
              </p:spPr>
              <p:txBody>
                <a:bodyPr wrap="square" rtlCol="0">
                  <a:spAutoFit/>
                </a:bodyPr>
                <a:lstStyle/>
                <a:p>
                  <a:pPr algn="ctr"/>
                  <a:r>
                    <a:rPr lang="en-US" altLang="zh-CN" dirty="0">
                      <a:solidFill>
                        <a:srgbClr val="FFFFFF"/>
                      </a:solidFill>
                      <a:latin typeface="Times New Roman" panose="02020603050405020304" pitchFamily="18" charset="0"/>
                      <a:ea typeface="黑体" panose="02010609060101010101" pitchFamily="49" charset="-122"/>
                    </a:rPr>
                    <a:t>RF</a:t>
                  </a:r>
                  <a:endParaRPr lang="zh-CN" altLang="en-US" dirty="0">
                    <a:solidFill>
                      <a:srgbClr val="FFFFFF"/>
                    </a:solidFill>
                    <a:latin typeface="Times New Roman" panose="02020603050405020304" pitchFamily="18" charset="0"/>
                    <a:ea typeface="黑体" panose="02010609060101010101" pitchFamily="49" charset="-122"/>
                  </a:endParaRPr>
                </a:p>
              </p:txBody>
            </p:sp>
          </p:grpSp>
        </p:grpSp>
      </p:grpSp>
      <p:grpSp>
        <p:nvGrpSpPr>
          <p:cNvPr id="1024" name="组合 1023"/>
          <p:cNvGrpSpPr/>
          <p:nvPr/>
        </p:nvGrpSpPr>
        <p:grpSpPr>
          <a:xfrm>
            <a:off x="10460821" y="3210019"/>
            <a:ext cx="1414224" cy="1316887"/>
            <a:chOff x="8034576" y="1322449"/>
            <a:chExt cx="1414224" cy="1316887"/>
          </a:xfrm>
        </p:grpSpPr>
        <p:pic>
          <p:nvPicPr>
            <p:cNvPr id="34" name="图片 33"/>
            <p:cNvPicPr>
              <a:picLocks noChangeAspect="1"/>
            </p:cNvPicPr>
            <p:nvPr/>
          </p:nvPicPr>
          <p:blipFill>
            <a:blip r:embed="rId4"/>
            <a:stretch>
              <a:fillRect/>
            </a:stretch>
          </p:blipFill>
          <p:spPr>
            <a:xfrm>
              <a:off x="8034576" y="1323042"/>
              <a:ext cx="1414224" cy="946640"/>
            </a:xfrm>
            <a:prstGeom prst="rect">
              <a:avLst/>
            </a:prstGeom>
          </p:spPr>
        </p:pic>
        <p:grpSp>
          <p:nvGrpSpPr>
            <p:cNvPr id="58" name="组合 57"/>
            <p:cNvGrpSpPr/>
            <p:nvPr/>
          </p:nvGrpSpPr>
          <p:grpSpPr>
            <a:xfrm>
              <a:off x="8042473" y="1322449"/>
              <a:ext cx="1406327" cy="1316887"/>
              <a:chOff x="7539137" y="1540082"/>
              <a:chExt cx="1406327" cy="1316887"/>
            </a:xfrm>
          </p:grpSpPr>
          <p:sp>
            <p:nvSpPr>
              <p:cNvPr id="60" name="矩形 59"/>
              <p:cNvSpPr/>
              <p:nvPr/>
            </p:nvSpPr>
            <p:spPr>
              <a:xfrm>
                <a:off x="7543801" y="1540082"/>
                <a:ext cx="1396999" cy="969168"/>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1" name="组合 60"/>
              <p:cNvGrpSpPr/>
              <p:nvPr/>
            </p:nvGrpSpPr>
            <p:grpSpPr>
              <a:xfrm>
                <a:off x="7539137" y="2487637"/>
                <a:ext cx="1406327" cy="369332"/>
                <a:chOff x="618233" y="6372528"/>
                <a:chExt cx="5775312" cy="369332"/>
              </a:xfrm>
            </p:grpSpPr>
            <p:sp>
              <p:nvSpPr>
                <p:cNvPr id="62" name="矩形: 圆角 61"/>
                <p:cNvSpPr/>
                <p:nvPr/>
              </p:nvSpPr>
              <p:spPr>
                <a:xfrm>
                  <a:off x="618233" y="6384281"/>
                  <a:ext cx="5775312"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63" name="文本框 62"/>
                <p:cNvSpPr txBox="1"/>
                <p:nvPr/>
              </p:nvSpPr>
              <p:spPr>
                <a:xfrm>
                  <a:off x="1060956" y="6372528"/>
                  <a:ext cx="4889866" cy="369332"/>
                </a:xfrm>
                <a:prstGeom prst="rect">
                  <a:avLst/>
                </a:prstGeom>
                <a:noFill/>
              </p:spPr>
              <p:txBody>
                <a:bodyPr wrap="square" rtlCol="0">
                  <a:spAutoFit/>
                </a:bodyPr>
                <a:lstStyle/>
                <a:p>
                  <a:pPr algn="ctr"/>
                  <a:r>
                    <a:rPr lang="en-US" altLang="zh-CN" dirty="0">
                      <a:solidFill>
                        <a:srgbClr val="FFFFFF"/>
                      </a:solidFill>
                      <a:latin typeface="Times New Roman" panose="02020603050405020304" pitchFamily="18" charset="0"/>
                      <a:ea typeface="黑体" panose="02010609060101010101" pitchFamily="49" charset="-122"/>
                    </a:rPr>
                    <a:t>GBDT</a:t>
                  </a:r>
                  <a:endParaRPr lang="zh-CN" altLang="en-US" dirty="0">
                    <a:solidFill>
                      <a:srgbClr val="FFFFFF"/>
                    </a:solidFill>
                    <a:latin typeface="Times New Roman" panose="02020603050405020304" pitchFamily="18" charset="0"/>
                    <a:ea typeface="黑体" panose="02010609060101010101" pitchFamily="49" charset="-122"/>
                  </a:endParaRPr>
                </a:p>
              </p:txBody>
            </p:sp>
          </p:grpSp>
        </p:grpSp>
      </p:grpSp>
      <p:grpSp>
        <p:nvGrpSpPr>
          <p:cNvPr id="1032" name="组合 1031"/>
          <p:cNvGrpSpPr/>
          <p:nvPr/>
        </p:nvGrpSpPr>
        <p:grpSpPr>
          <a:xfrm>
            <a:off x="6959831" y="5070407"/>
            <a:ext cx="1494815" cy="1316887"/>
            <a:chOff x="7998228" y="1322449"/>
            <a:chExt cx="1494815" cy="1316887"/>
          </a:xfrm>
        </p:grpSpPr>
        <p:pic>
          <p:nvPicPr>
            <p:cNvPr id="17" name="图片 16"/>
            <p:cNvPicPr>
              <a:picLocks noChangeAspect="1"/>
            </p:cNvPicPr>
            <p:nvPr/>
          </p:nvPicPr>
          <p:blipFill>
            <a:blip r:embed="rId5"/>
            <a:stretch>
              <a:fillRect/>
            </a:stretch>
          </p:blipFill>
          <p:spPr>
            <a:xfrm>
              <a:off x="7998228" y="1388542"/>
              <a:ext cx="1494815" cy="827123"/>
            </a:xfrm>
            <a:prstGeom prst="rect">
              <a:avLst/>
            </a:prstGeom>
          </p:spPr>
        </p:pic>
        <p:grpSp>
          <p:nvGrpSpPr>
            <p:cNvPr id="1025" name="组合 1024"/>
            <p:cNvGrpSpPr/>
            <p:nvPr/>
          </p:nvGrpSpPr>
          <p:grpSpPr>
            <a:xfrm>
              <a:off x="8042473" y="1322449"/>
              <a:ext cx="1406327" cy="1316887"/>
              <a:chOff x="7539137" y="1540082"/>
              <a:chExt cx="1406327" cy="1316887"/>
            </a:xfrm>
          </p:grpSpPr>
          <p:sp>
            <p:nvSpPr>
              <p:cNvPr id="1028" name="矩形 1027"/>
              <p:cNvSpPr/>
              <p:nvPr/>
            </p:nvSpPr>
            <p:spPr>
              <a:xfrm>
                <a:off x="7543801" y="1540082"/>
                <a:ext cx="1396999" cy="969168"/>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29" name="组合 1028"/>
              <p:cNvGrpSpPr/>
              <p:nvPr/>
            </p:nvGrpSpPr>
            <p:grpSpPr>
              <a:xfrm>
                <a:off x="7539137" y="2487637"/>
                <a:ext cx="1406327" cy="369332"/>
                <a:chOff x="618233" y="6372528"/>
                <a:chExt cx="5775312" cy="369332"/>
              </a:xfrm>
            </p:grpSpPr>
            <p:sp>
              <p:nvSpPr>
                <p:cNvPr id="1030" name="矩形: 圆角 1029"/>
                <p:cNvSpPr/>
                <p:nvPr/>
              </p:nvSpPr>
              <p:spPr>
                <a:xfrm>
                  <a:off x="618233" y="6384281"/>
                  <a:ext cx="5775312"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1031" name="文本框 1030"/>
                <p:cNvSpPr txBox="1"/>
                <p:nvPr/>
              </p:nvSpPr>
              <p:spPr>
                <a:xfrm>
                  <a:off x="1060956" y="6372528"/>
                  <a:ext cx="4889866" cy="369332"/>
                </a:xfrm>
                <a:prstGeom prst="rect">
                  <a:avLst/>
                </a:prstGeom>
                <a:noFill/>
              </p:spPr>
              <p:txBody>
                <a:bodyPr wrap="square" rtlCol="0">
                  <a:spAutoFit/>
                </a:bodyPr>
                <a:lstStyle/>
                <a:p>
                  <a:pPr algn="ctr"/>
                  <a:r>
                    <a:rPr lang="en-US" altLang="zh-CN" dirty="0">
                      <a:solidFill>
                        <a:srgbClr val="FFFFFF"/>
                      </a:solidFill>
                      <a:latin typeface="Times New Roman" panose="02020603050405020304" pitchFamily="18" charset="0"/>
                      <a:ea typeface="黑体" panose="02010609060101010101" pitchFamily="49" charset="-122"/>
                    </a:rPr>
                    <a:t>MLP</a:t>
                  </a:r>
                  <a:endParaRPr lang="zh-CN" altLang="en-US" dirty="0">
                    <a:solidFill>
                      <a:srgbClr val="FFFFFF"/>
                    </a:solidFill>
                    <a:latin typeface="Times New Roman" panose="02020603050405020304" pitchFamily="18" charset="0"/>
                    <a:ea typeface="黑体" panose="02010609060101010101" pitchFamily="49" charset="-122"/>
                  </a:endParaRPr>
                </a:p>
              </p:txBody>
            </p:sp>
          </p:grpSp>
        </p:grpSp>
      </p:grpSp>
      <p:grpSp>
        <p:nvGrpSpPr>
          <p:cNvPr id="1039" name="组合 1038"/>
          <p:cNvGrpSpPr/>
          <p:nvPr/>
        </p:nvGrpSpPr>
        <p:grpSpPr>
          <a:xfrm>
            <a:off x="8744789" y="5070407"/>
            <a:ext cx="1406669" cy="1316887"/>
            <a:chOff x="7921175" y="1322449"/>
            <a:chExt cx="1406669" cy="1316887"/>
          </a:xfrm>
        </p:grpSpPr>
        <p:pic>
          <p:nvPicPr>
            <p:cNvPr id="30" name="图片 29"/>
            <p:cNvPicPr>
              <a:picLocks noChangeAspect="1"/>
            </p:cNvPicPr>
            <p:nvPr/>
          </p:nvPicPr>
          <p:blipFill>
            <a:blip r:embed="rId6"/>
            <a:stretch>
              <a:fillRect/>
            </a:stretch>
          </p:blipFill>
          <p:spPr>
            <a:xfrm>
              <a:off x="7921175" y="1348379"/>
              <a:ext cx="1402005" cy="888350"/>
            </a:xfrm>
            <a:prstGeom prst="rect">
              <a:avLst/>
            </a:prstGeom>
          </p:spPr>
        </p:pic>
        <p:grpSp>
          <p:nvGrpSpPr>
            <p:cNvPr id="1033" name="组合 1032"/>
            <p:cNvGrpSpPr/>
            <p:nvPr/>
          </p:nvGrpSpPr>
          <p:grpSpPr>
            <a:xfrm>
              <a:off x="7921517" y="1322449"/>
              <a:ext cx="1406327" cy="1316887"/>
              <a:chOff x="7539137" y="1540082"/>
              <a:chExt cx="1406327" cy="1316887"/>
            </a:xfrm>
          </p:grpSpPr>
          <p:sp>
            <p:nvSpPr>
              <p:cNvPr id="1035" name="矩形 1034"/>
              <p:cNvSpPr/>
              <p:nvPr/>
            </p:nvSpPr>
            <p:spPr>
              <a:xfrm>
                <a:off x="7543801" y="1540082"/>
                <a:ext cx="1396999" cy="969168"/>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36" name="组合 1035"/>
              <p:cNvGrpSpPr/>
              <p:nvPr/>
            </p:nvGrpSpPr>
            <p:grpSpPr>
              <a:xfrm>
                <a:off x="7539137" y="2487637"/>
                <a:ext cx="1406327" cy="369332"/>
                <a:chOff x="618233" y="6372528"/>
                <a:chExt cx="5775312" cy="369332"/>
              </a:xfrm>
            </p:grpSpPr>
            <p:sp>
              <p:nvSpPr>
                <p:cNvPr id="1037" name="矩形: 圆角 1036"/>
                <p:cNvSpPr/>
                <p:nvPr/>
              </p:nvSpPr>
              <p:spPr>
                <a:xfrm>
                  <a:off x="618233" y="6384281"/>
                  <a:ext cx="5775312"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1038" name="文本框 1037"/>
                <p:cNvSpPr txBox="1"/>
                <p:nvPr/>
              </p:nvSpPr>
              <p:spPr>
                <a:xfrm>
                  <a:off x="1060956" y="6372528"/>
                  <a:ext cx="4889866" cy="369332"/>
                </a:xfrm>
                <a:prstGeom prst="rect">
                  <a:avLst/>
                </a:prstGeom>
                <a:noFill/>
              </p:spPr>
              <p:txBody>
                <a:bodyPr wrap="square" rtlCol="0">
                  <a:spAutoFit/>
                </a:bodyPr>
                <a:lstStyle/>
                <a:p>
                  <a:pPr algn="ctr"/>
                  <a:r>
                    <a:rPr lang="en-US" altLang="zh-CN" dirty="0">
                      <a:solidFill>
                        <a:srgbClr val="FFFFFF"/>
                      </a:solidFill>
                      <a:latin typeface="Times New Roman" panose="02020603050405020304" pitchFamily="18" charset="0"/>
                      <a:ea typeface="黑体" panose="02010609060101010101" pitchFamily="49" charset="-122"/>
                    </a:rPr>
                    <a:t>CNN</a:t>
                  </a:r>
                  <a:endParaRPr lang="zh-CN" altLang="en-US" dirty="0">
                    <a:solidFill>
                      <a:srgbClr val="FFFFFF"/>
                    </a:solidFill>
                    <a:latin typeface="Times New Roman" panose="02020603050405020304" pitchFamily="18" charset="0"/>
                    <a:ea typeface="黑体" panose="02010609060101010101" pitchFamily="49" charset="-122"/>
                  </a:endParaRPr>
                </a:p>
              </p:txBody>
            </p:sp>
          </p:grpSp>
        </p:grpSp>
      </p:grpSp>
      <p:grpSp>
        <p:nvGrpSpPr>
          <p:cNvPr id="1046" name="组合 1045"/>
          <p:cNvGrpSpPr/>
          <p:nvPr/>
        </p:nvGrpSpPr>
        <p:grpSpPr>
          <a:xfrm>
            <a:off x="10441601" y="5055954"/>
            <a:ext cx="1406326" cy="1331340"/>
            <a:chOff x="7790880" y="1307996"/>
            <a:chExt cx="1406326" cy="1331340"/>
          </a:xfrm>
        </p:grpSpPr>
        <p:pic>
          <p:nvPicPr>
            <p:cNvPr id="36" name="图片 35"/>
            <p:cNvPicPr>
              <a:picLocks noChangeAspect="1"/>
            </p:cNvPicPr>
            <p:nvPr/>
          </p:nvPicPr>
          <p:blipFill rotWithShape="1">
            <a:blip r:embed="rId7"/>
            <a:srcRect r="7855"/>
            <a:stretch>
              <a:fillRect/>
            </a:stretch>
          </p:blipFill>
          <p:spPr bwMode="auto">
            <a:xfrm>
              <a:off x="7921517" y="1307996"/>
              <a:ext cx="1190715" cy="982403"/>
            </a:xfrm>
            <a:prstGeom prst="rect">
              <a:avLst/>
            </a:prstGeom>
            <a:ln>
              <a:noFill/>
            </a:ln>
          </p:spPr>
        </p:pic>
        <p:grpSp>
          <p:nvGrpSpPr>
            <p:cNvPr id="1040" name="组合 1039"/>
            <p:cNvGrpSpPr/>
            <p:nvPr/>
          </p:nvGrpSpPr>
          <p:grpSpPr>
            <a:xfrm>
              <a:off x="7790880" y="1322449"/>
              <a:ext cx="1406326" cy="1316887"/>
              <a:chOff x="7539138" y="1540082"/>
              <a:chExt cx="1406326" cy="1316887"/>
            </a:xfrm>
          </p:grpSpPr>
          <p:sp>
            <p:nvSpPr>
              <p:cNvPr id="1042" name="矩形 1041"/>
              <p:cNvSpPr/>
              <p:nvPr/>
            </p:nvSpPr>
            <p:spPr>
              <a:xfrm>
                <a:off x="7543801" y="1540082"/>
                <a:ext cx="1396999" cy="969168"/>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43" name="组合 1042"/>
              <p:cNvGrpSpPr/>
              <p:nvPr/>
            </p:nvGrpSpPr>
            <p:grpSpPr>
              <a:xfrm>
                <a:off x="7539138" y="2487637"/>
                <a:ext cx="1406326" cy="369332"/>
                <a:chOff x="618237" y="6372528"/>
                <a:chExt cx="5775308" cy="369332"/>
              </a:xfrm>
            </p:grpSpPr>
            <p:sp>
              <p:nvSpPr>
                <p:cNvPr id="1044" name="矩形: 圆角 1043"/>
                <p:cNvSpPr/>
                <p:nvPr/>
              </p:nvSpPr>
              <p:spPr>
                <a:xfrm>
                  <a:off x="618237" y="6384281"/>
                  <a:ext cx="5775308"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1045" name="文本框 1044"/>
                <p:cNvSpPr txBox="1"/>
                <p:nvPr/>
              </p:nvSpPr>
              <p:spPr>
                <a:xfrm>
                  <a:off x="739171" y="6372528"/>
                  <a:ext cx="5533433" cy="369332"/>
                </a:xfrm>
                <a:prstGeom prst="rect">
                  <a:avLst/>
                </a:prstGeom>
                <a:noFill/>
              </p:spPr>
              <p:txBody>
                <a:bodyPr wrap="square" rtlCol="0">
                  <a:spAutoFit/>
                </a:bodyPr>
                <a:lstStyle/>
                <a:p>
                  <a:pPr algn="ctr"/>
                  <a:r>
                    <a:rPr lang="en-US" altLang="zh-CN" dirty="0">
                      <a:solidFill>
                        <a:srgbClr val="FFFFFF"/>
                      </a:solidFill>
                      <a:latin typeface="Times New Roman" panose="02020603050405020304" pitchFamily="18" charset="0"/>
                      <a:ea typeface="黑体" panose="02010609060101010101" pitchFamily="49" charset="-122"/>
                    </a:rPr>
                    <a:t>GANDALF</a:t>
                  </a:r>
                  <a:endParaRPr lang="zh-CN" altLang="en-US" dirty="0">
                    <a:solidFill>
                      <a:srgbClr val="FFFFFF"/>
                    </a:solidFill>
                    <a:latin typeface="Times New Roman" panose="02020603050405020304" pitchFamily="18" charset="0"/>
                    <a:ea typeface="黑体" panose="02010609060101010101" pitchFamily="49" charset="-122"/>
                  </a:endParaRPr>
                </a:p>
              </p:txBody>
            </p:sp>
          </p:grpSp>
        </p:grpSp>
      </p:grpSp>
      <p:sp>
        <p:nvSpPr>
          <p:cNvPr id="1048" name="文本框 1047"/>
          <p:cNvSpPr txBox="1"/>
          <p:nvPr/>
        </p:nvSpPr>
        <p:spPr>
          <a:xfrm>
            <a:off x="6461468" y="1201953"/>
            <a:ext cx="492443" cy="1706842"/>
          </a:xfrm>
          <a:prstGeom prst="rect">
            <a:avLst/>
          </a:prstGeom>
          <a:noFill/>
        </p:spPr>
        <p:txBody>
          <a:bodyPr vert="eaVert" wrap="square" rtlCol="0">
            <a:spAutoFit/>
          </a:bodyPr>
          <a:lstStyle/>
          <a:p>
            <a:pPr algn="ctr"/>
            <a:r>
              <a:rPr lang="zh-CN" altLang="en-US" sz="2000" b="1" dirty="0">
                <a:solidFill>
                  <a:srgbClr val="FF0000"/>
                </a:solidFill>
                <a:latin typeface="黑体" panose="02010609060101010101" pitchFamily="49" charset="-122"/>
                <a:ea typeface="黑体" panose="02010609060101010101" pitchFamily="49" charset="-122"/>
              </a:rPr>
              <a:t>支持向量机</a:t>
            </a:r>
            <a:endParaRPr lang="zh-CN" altLang="en-US" sz="2000" b="1" dirty="0">
              <a:solidFill>
                <a:srgbClr val="FF0000"/>
              </a:solidFill>
              <a:latin typeface="黑体" panose="02010609060101010101" pitchFamily="49" charset="-122"/>
              <a:ea typeface="黑体" panose="02010609060101010101" pitchFamily="49" charset="-122"/>
            </a:endParaRPr>
          </a:p>
        </p:txBody>
      </p:sp>
      <p:sp>
        <p:nvSpPr>
          <p:cNvPr id="1049" name="文本框 1048"/>
          <p:cNvSpPr txBox="1"/>
          <p:nvPr/>
        </p:nvSpPr>
        <p:spPr>
          <a:xfrm>
            <a:off x="6461526" y="3014569"/>
            <a:ext cx="492443" cy="1706842"/>
          </a:xfrm>
          <a:prstGeom prst="rect">
            <a:avLst/>
          </a:prstGeom>
          <a:noFill/>
        </p:spPr>
        <p:txBody>
          <a:bodyPr vert="eaVert" wrap="square" rtlCol="0">
            <a:spAutoFit/>
          </a:bodyPr>
          <a:lstStyle/>
          <a:p>
            <a:pPr algn="ctr"/>
            <a:r>
              <a:rPr lang="zh-CN" altLang="en-US" sz="2000" b="1" dirty="0">
                <a:solidFill>
                  <a:srgbClr val="FF0000"/>
                </a:solidFill>
                <a:latin typeface="黑体" panose="02010609060101010101" pitchFamily="49" charset="-122"/>
                <a:ea typeface="黑体" panose="02010609060101010101" pitchFamily="49" charset="-122"/>
              </a:rPr>
              <a:t>基于树的模型</a:t>
            </a:r>
            <a:endParaRPr lang="zh-CN" altLang="en-US" sz="2000" b="1" dirty="0">
              <a:solidFill>
                <a:srgbClr val="FF0000"/>
              </a:solidFill>
              <a:latin typeface="黑体" panose="02010609060101010101" pitchFamily="49" charset="-122"/>
              <a:ea typeface="黑体" panose="02010609060101010101" pitchFamily="49" charset="-122"/>
            </a:endParaRPr>
          </a:p>
        </p:txBody>
      </p:sp>
      <p:sp>
        <p:nvSpPr>
          <p:cNvPr id="1050" name="文本框 1049"/>
          <p:cNvSpPr txBox="1"/>
          <p:nvPr/>
        </p:nvSpPr>
        <p:spPr>
          <a:xfrm>
            <a:off x="6461564" y="4876453"/>
            <a:ext cx="492443" cy="1706842"/>
          </a:xfrm>
          <a:prstGeom prst="rect">
            <a:avLst/>
          </a:prstGeom>
          <a:noFill/>
        </p:spPr>
        <p:txBody>
          <a:bodyPr vert="eaVert" wrap="square" rtlCol="0">
            <a:spAutoFit/>
          </a:bodyPr>
          <a:lstStyle/>
          <a:p>
            <a:pPr algn="ctr"/>
            <a:r>
              <a:rPr lang="zh-CN" altLang="en-US" sz="2000" b="1" dirty="0">
                <a:solidFill>
                  <a:srgbClr val="FF0000"/>
                </a:solidFill>
                <a:latin typeface="黑体" panose="02010609060101010101" pitchFamily="49" charset="-122"/>
                <a:ea typeface="黑体" panose="02010609060101010101" pitchFamily="49" charset="-122"/>
              </a:rPr>
              <a:t>神经网络</a:t>
            </a:r>
            <a:endParaRPr lang="zh-CN" altLang="en-US" sz="2000" b="1" dirty="0">
              <a:solidFill>
                <a:srgbClr val="FF0000"/>
              </a:solidFill>
              <a:latin typeface="黑体" panose="02010609060101010101" pitchFamily="49" charset="-122"/>
              <a:ea typeface="黑体" panose="02010609060101010101" pitchFamily="49" charset="-122"/>
            </a:endParaRPr>
          </a:p>
        </p:txBody>
      </p:sp>
      <p:sp>
        <p:nvSpPr>
          <p:cNvPr id="1051" name="矩形 1050"/>
          <p:cNvSpPr/>
          <p:nvPr/>
        </p:nvSpPr>
        <p:spPr>
          <a:xfrm>
            <a:off x="187830" y="885310"/>
            <a:ext cx="5779218" cy="5648575"/>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1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48" grpId="0"/>
      <p:bldP spid="1049" grpId="0"/>
      <p:bldP spid="1050" grpId="0"/>
      <p:bldP spid="105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fld id="{E93F98B2-3005-4B64-AA58-642B4DAC36DC}" type="slidenum">
              <a:rPr lang="zh-CN" altLang="en-US" smtClean="0"/>
            </a:fld>
            <a:endParaRPr lang="zh-CN" altLang="en-US" dirty="0"/>
          </a:p>
        </p:txBody>
      </p:sp>
      <p:sp>
        <p:nvSpPr>
          <p:cNvPr id="3" name="矩形 2"/>
          <p:cNvSpPr>
            <a:spLocks noChangeArrowheads="1"/>
          </p:cNvSpPr>
          <p:nvPr/>
        </p:nvSpPr>
        <p:spPr bwMode="auto">
          <a:xfrm>
            <a:off x="239713" y="152400"/>
            <a:ext cx="9595167"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zh-CN" sz="3600" b="1" dirty="0">
                <a:latin typeface="Times New Roman" panose="02020603050405020304" pitchFamily="18" charset="0"/>
                <a:ea typeface="黑体" panose="02010609060101010101" pitchFamily="49" charset="-122"/>
                <a:cs typeface="Times New Roman" panose="02020603050405020304" pitchFamily="18" charset="0"/>
              </a:rPr>
              <a:t>GANDALF</a:t>
            </a:r>
            <a:endParaRPr lang="zh-CN" altLang="en-US" sz="36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文本框 4"/>
          <p:cNvSpPr txBox="1"/>
          <p:nvPr/>
        </p:nvSpPr>
        <p:spPr>
          <a:xfrm>
            <a:off x="396240" y="892737"/>
            <a:ext cx="11421512" cy="1880579"/>
          </a:xfrm>
          <a:prstGeom prst="rect">
            <a:avLst/>
          </a:prstGeom>
          <a:noFill/>
          <a:ln w="19050">
            <a:noFill/>
            <a:prstDash val="dash"/>
          </a:ln>
        </p:spPr>
        <p:txBody>
          <a:bodyPr wrap="square" rtlCol="0">
            <a:spAutoFit/>
          </a:bodyPr>
          <a:lstStyle/>
          <a:p>
            <a:pPr marL="342900" indent="-342900" algn="just">
              <a:lnSpc>
                <a:spcPct val="150000"/>
              </a:lnSpc>
              <a:buFont typeface="Wingdings" panose="05000000000000000000" pitchFamily="2" charset="2"/>
              <a:buChar char="Ø"/>
            </a:pPr>
            <a:r>
              <a:rPr lang="en-US" altLang="zh-CN" sz="2000" dirty="0">
                <a:latin typeface="Times New Roman" panose="02020603050405020304" pitchFamily="18" charset="0"/>
                <a:ea typeface="黑体" panose="02010609060101010101" pitchFamily="49" charset="-122"/>
              </a:rPr>
              <a:t>Gated Adaptive Network for Deep Automated Learning of Features</a:t>
            </a:r>
            <a:endParaRPr lang="en-US" altLang="zh-CN" sz="2000" dirty="0">
              <a:latin typeface="Times New Roman" panose="02020603050405020304" pitchFamily="18" charset="0"/>
              <a:ea typeface="黑体" panose="02010609060101010101" pitchFamily="49" charset="-122"/>
            </a:endParaRPr>
          </a:p>
          <a:p>
            <a:pPr algn="just">
              <a:lnSpc>
                <a:spcPct val="150000"/>
              </a:lnSpc>
            </a:pPr>
            <a:r>
              <a:rPr lang="en-US" altLang="zh-CN" sz="2000" dirty="0">
                <a:latin typeface="Times New Roman" panose="02020603050405020304" pitchFamily="18" charset="0"/>
                <a:ea typeface="黑体" panose="02010609060101010101" pitchFamily="49" charset="-122"/>
              </a:rPr>
              <a:t>GANDALF </a:t>
            </a:r>
            <a:r>
              <a:rPr lang="zh-CN" altLang="en-US" sz="2000" dirty="0">
                <a:latin typeface="Times New Roman" panose="02020603050405020304" pitchFamily="18" charset="0"/>
                <a:ea typeface="黑体" panose="02010609060101010101" pitchFamily="49" charset="-122"/>
              </a:rPr>
              <a:t>是一种</a:t>
            </a:r>
            <a:r>
              <a:rPr lang="zh-CN" altLang="en-US" sz="2000" b="1" dirty="0">
                <a:solidFill>
                  <a:srgbClr val="FF0000"/>
                </a:solidFill>
                <a:latin typeface="Times New Roman" panose="02020603050405020304" pitchFamily="18" charset="0"/>
                <a:ea typeface="黑体" panose="02010609060101010101" pitchFamily="49" charset="-122"/>
              </a:rPr>
              <a:t>针对表格数据</a:t>
            </a:r>
            <a:r>
              <a:rPr lang="zh-CN" altLang="en-US" sz="2000" dirty="0">
                <a:latin typeface="Times New Roman" panose="02020603050405020304" pitchFamily="18" charset="0"/>
                <a:ea typeface="黑体" panose="02010609060101010101" pitchFamily="49" charset="-122"/>
              </a:rPr>
              <a:t>提出的高性能、可解释性强、计算高效的</a:t>
            </a:r>
            <a:r>
              <a:rPr lang="zh-CN" altLang="en-US" sz="2000" b="1" dirty="0">
                <a:solidFill>
                  <a:srgbClr val="FF0000"/>
                </a:solidFill>
                <a:latin typeface="Times New Roman" panose="02020603050405020304" pitchFamily="18" charset="0"/>
                <a:ea typeface="黑体" panose="02010609060101010101" pitchFamily="49" charset="-122"/>
              </a:rPr>
              <a:t>深度学习框架</a:t>
            </a:r>
            <a:r>
              <a:rPr lang="en-US" altLang="zh-CN" sz="2000" baseline="30000" dirty="0">
                <a:latin typeface="Times New Roman" panose="02020603050405020304" pitchFamily="18" charset="0"/>
                <a:ea typeface="黑体" panose="02010609060101010101" pitchFamily="49" charset="-122"/>
              </a:rPr>
              <a:t>[1]</a:t>
            </a:r>
            <a:r>
              <a:rPr lang="zh-CN" altLang="en-US" sz="2000" dirty="0">
                <a:latin typeface="Times New Roman" panose="02020603050405020304" pitchFamily="18" charset="0"/>
                <a:ea typeface="黑体" panose="02010609060101010101" pitchFamily="49" charset="-122"/>
              </a:rPr>
              <a:t>，通过引入一种门控学习单元</a:t>
            </a:r>
            <a:r>
              <a:rPr lang="en-US" altLang="zh-CN" sz="2000" b="1" dirty="0">
                <a:solidFill>
                  <a:srgbClr val="FF0000"/>
                </a:solidFill>
                <a:latin typeface="Times New Roman" panose="02020603050405020304" pitchFamily="18" charset="0"/>
                <a:ea typeface="黑体" panose="02010609060101010101" pitchFamily="49" charset="-122"/>
              </a:rPr>
              <a:t>GFLU</a:t>
            </a:r>
            <a:r>
              <a:rPr lang="zh-CN" altLang="en-US" sz="2000" dirty="0">
                <a:latin typeface="Times New Roman" panose="02020603050405020304" pitchFamily="18" charset="0"/>
                <a:ea typeface="黑体" panose="02010609060101010101" pitchFamily="49" charset="-122"/>
              </a:rPr>
              <a:t>强化</a:t>
            </a:r>
            <a:r>
              <a:rPr lang="zh-CN" altLang="en-US" sz="2000" b="1" dirty="0">
                <a:solidFill>
                  <a:srgbClr val="FF0000"/>
                </a:solidFill>
                <a:latin typeface="Times New Roman" panose="02020603050405020304" pitchFamily="18" charset="0"/>
                <a:ea typeface="黑体" panose="02010609060101010101" pitchFamily="49" charset="-122"/>
              </a:rPr>
              <a:t>表征学习能力</a:t>
            </a:r>
            <a:r>
              <a:rPr lang="zh-CN" altLang="en-US" sz="2000" dirty="0">
                <a:latin typeface="Times New Roman" panose="02020603050405020304" pitchFamily="18" charset="0"/>
                <a:ea typeface="黑体" panose="02010609060101010101" pitchFamily="49" charset="-122"/>
              </a:rPr>
              <a:t>。包含两个学习步骤：</a:t>
            </a:r>
            <a:r>
              <a:rPr lang="en-US" altLang="zh-CN" sz="2000" dirty="0">
                <a:latin typeface="Times New Roman" panose="02020603050405020304" pitchFamily="18" charset="0"/>
                <a:ea typeface="黑体" panose="02010609060101010101" pitchFamily="49" charset="-122"/>
              </a:rPr>
              <a:t>Step 1. </a:t>
            </a:r>
            <a:r>
              <a:rPr lang="zh-CN" altLang="en-US" sz="2000" dirty="0">
                <a:latin typeface="Times New Roman" panose="02020603050405020304" pitchFamily="18" charset="0"/>
                <a:ea typeface="黑体" panose="02010609060101010101" pitchFamily="49" charset="-122"/>
              </a:rPr>
              <a:t>通过堆叠</a:t>
            </a:r>
            <a:r>
              <a:rPr lang="en-US" altLang="zh-CN" sz="2000" dirty="0">
                <a:latin typeface="Times New Roman" panose="02020603050405020304" pitchFamily="18" charset="0"/>
                <a:ea typeface="黑体" panose="02010609060101010101" pitchFamily="49" charset="-122"/>
              </a:rPr>
              <a:t>GFLUs</a:t>
            </a:r>
            <a:r>
              <a:rPr lang="zh-CN" altLang="en-US" sz="2000" dirty="0">
                <a:latin typeface="Times New Roman" panose="02020603050405020304" pitchFamily="18" charset="0"/>
                <a:ea typeface="黑体" panose="02010609060101010101" pitchFamily="49" charset="-122"/>
              </a:rPr>
              <a:t>学习输入特征的最佳表示；</a:t>
            </a:r>
            <a:r>
              <a:rPr lang="en-US" altLang="zh-CN" sz="2000" dirty="0">
                <a:latin typeface="Times New Roman" panose="02020603050405020304" pitchFamily="18" charset="0"/>
                <a:ea typeface="黑体" panose="02010609060101010101" pitchFamily="49" charset="-122"/>
              </a:rPr>
              <a:t>Step 2. </a:t>
            </a:r>
            <a:r>
              <a:rPr lang="zh-CN" altLang="en-US" sz="2000" dirty="0">
                <a:latin typeface="Times New Roman" panose="02020603050405020304" pitchFamily="18" charset="0"/>
                <a:ea typeface="黑体" panose="02010609060101010101" pitchFamily="49" charset="-122"/>
              </a:rPr>
              <a:t>使用一个简单的前馈神经网络学习该表示，产生最终的预测结果。</a:t>
            </a:r>
            <a:endParaRPr lang="en-US" altLang="zh-CN" sz="2000" dirty="0">
              <a:latin typeface="Times New Roman" panose="02020603050405020304" pitchFamily="18" charset="0"/>
              <a:ea typeface="黑体" panose="02010609060101010101" pitchFamily="49" charset="-122"/>
            </a:endParaRPr>
          </a:p>
        </p:txBody>
      </p:sp>
      <p:sp>
        <p:nvSpPr>
          <p:cNvPr id="6" name="文本框 5"/>
          <p:cNvSpPr txBox="1"/>
          <p:nvPr/>
        </p:nvSpPr>
        <p:spPr>
          <a:xfrm>
            <a:off x="327948" y="6411862"/>
            <a:ext cx="8496012" cy="307777"/>
          </a:xfrm>
          <a:prstGeom prst="rect">
            <a:avLst/>
          </a:prstGeom>
          <a:noFill/>
        </p:spPr>
        <p:txBody>
          <a:bodyPr wrap="square" rtlCol="0">
            <a:spAutoFit/>
          </a:bodyPr>
          <a:lstStyle>
            <a:defPPr>
              <a:defRPr lang="en-US"/>
            </a:defPPr>
            <a:lvl1pPr>
              <a:defRPr sz="1400">
                <a:latin typeface="Times New Roman" panose="02020603050405020304" pitchFamily="18" charset="0"/>
                <a:ea typeface="宋体" pitchFamily="2" charset="-122"/>
              </a:defRPr>
            </a:lvl1pPr>
          </a:lstStyle>
          <a:p>
            <a:pPr latinLnBrk="1"/>
            <a:r>
              <a:rPr lang="en-US" altLang="zh-CN" dirty="0"/>
              <a:t>[1] </a:t>
            </a:r>
            <a:r>
              <a:rPr lang="en-US" altLang="zh-CN" i="1" dirty="0"/>
              <a:t>Joseph., M., Raj, H., 2023. GANDALF: Gated Adaptive Network for Deep Automated Learning of Features.</a:t>
            </a:r>
            <a:endParaRPr lang="zh-CN" altLang="en-US" i="1" dirty="0"/>
          </a:p>
        </p:txBody>
      </p:sp>
      <p:pic>
        <p:nvPicPr>
          <p:cNvPr id="7" name="图片 6"/>
          <p:cNvPicPr>
            <a:picLocks noChangeAspect="1"/>
          </p:cNvPicPr>
          <p:nvPr/>
        </p:nvPicPr>
        <p:blipFill>
          <a:blip r:embed="rId1"/>
          <a:stretch>
            <a:fillRect/>
          </a:stretch>
        </p:blipFill>
        <p:spPr>
          <a:xfrm>
            <a:off x="4810179" y="3202991"/>
            <a:ext cx="3759115" cy="2271368"/>
          </a:xfrm>
          <a:prstGeom prst="rect">
            <a:avLst/>
          </a:prstGeom>
        </p:spPr>
      </p:pic>
      <p:pic>
        <p:nvPicPr>
          <p:cNvPr id="10" name="图片 9"/>
          <p:cNvPicPr>
            <a:picLocks noChangeAspect="1"/>
          </p:cNvPicPr>
          <p:nvPr/>
        </p:nvPicPr>
        <p:blipFill>
          <a:blip r:embed="rId2"/>
          <a:stretch>
            <a:fillRect/>
          </a:stretch>
        </p:blipFill>
        <p:spPr>
          <a:xfrm>
            <a:off x="8344827" y="4104675"/>
            <a:ext cx="2599238" cy="560430"/>
          </a:xfrm>
          <a:prstGeom prst="rect">
            <a:avLst/>
          </a:prstGeom>
        </p:spPr>
      </p:pic>
      <p:pic>
        <p:nvPicPr>
          <p:cNvPr id="12" name="图片 11"/>
          <p:cNvPicPr>
            <a:picLocks noChangeAspect="1"/>
          </p:cNvPicPr>
          <p:nvPr/>
        </p:nvPicPr>
        <p:blipFill>
          <a:blip r:embed="rId3"/>
          <a:stretch>
            <a:fillRect/>
          </a:stretch>
        </p:blipFill>
        <p:spPr>
          <a:xfrm>
            <a:off x="8344826" y="3449514"/>
            <a:ext cx="2523843" cy="429988"/>
          </a:xfrm>
          <a:prstGeom prst="rect">
            <a:avLst/>
          </a:prstGeom>
        </p:spPr>
      </p:pic>
      <p:pic>
        <p:nvPicPr>
          <p:cNvPr id="14" name="图片 13"/>
          <p:cNvPicPr>
            <a:picLocks noChangeAspect="1"/>
          </p:cNvPicPr>
          <p:nvPr/>
        </p:nvPicPr>
        <p:blipFill>
          <a:blip r:embed="rId4"/>
          <a:stretch>
            <a:fillRect/>
          </a:stretch>
        </p:blipFill>
        <p:spPr>
          <a:xfrm>
            <a:off x="8340000" y="5029983"/>
            <a:ext cx="3477752" cy="503741"/>
          </a:xfrm>
          <a:prstGeom prst="rect">
            <a:avLst/>
          </a:prstGeom>
        </p:spPr>
      </p:pic>
      <p:pic>
        <p:nvPicPr>
          <p:cNvPr id="16" name="图片 15"/>
          <p:cNvPicPr>
            <a:picLocks noChangeAspect="1"/>
          </p:cNvPicPr>
          <p:nvPr/>
        </p:nvPicPr>
        <p:blipFill>
          <a:blip r:embed="rId5"/>
          <a:stretch>
            <a:fillRect/>
          </a:stretch>
        </p:blipFill>
        <p:spPr>
          <a:xfrm>
            <a:off x="8344827" y="4547482"/>
            <a:ext cx="3241172" cy="578453"/>
          </a:xfrm>
          <a:prstGeom prst="rect">
            <a:avLst/>
          </a:prstGeom>
        </p:spPr>
      </p:pic>
      <p:sp>
        <p:nvSpPr>
          <p:cNvPr id="18" name="矩形 17"/>
          <p:cNvSpPr/>
          <p:nvPr/>
        </p:nvSpPr>
        <p:spPr>
          <a:xfrm>
            <a:off x="4778758" y="2979471"/>
            <a:ext cx="7038994" cy="2769045"/>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4778757" y="5736764"/>
            <a:ext cx="7038993" cy="369332"/>
            <a:chOff x="618233" y="6742920"/>
            <a:chExt cx="5775312" cy="369332"/>
          </a:xfrm>
        </p:grpSpPr>
        <p:sp>
          <p:nvSpPr>
            <p:cNvPr id="21" name="矩形: 圆角 20"/>
            <p:cNvSpPr/>
            <p:nvPr/>
          </p:nvSpPr>
          <p:spPr>
            <a:xfrm>
              <a:off x="618233" y="6754673"/>
              <a:ext cx="5775312"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22" name="文本框 21"/>
            <p:cNvSpPr txBox="1"/>
            <p:nvPr/>
          </p:nvSpPr>
          <p:spPr>
            <a:xfrm>
              <a:off x="1060957" y="6742920"/>
              <a:ext cx="4889865" cy="369332"/>
            </a:xfrm>
            <a:prstGeom prst="rect">
              <a:avLst/>
            </a:prstGeom>
            <a:noFill/>
          </p:spPr>
          <p:txBody>
            <a:bodyPr wrap="square" rtlCol="0">
              <a:spAutoFit/>
            </a:bodyPr>
            <a:lstStyle/>
            <a:p>
              <a:pPr algn="ctr"/>
              <a:r>
                <a:rPr lang="en-US" altLang="zh-CN" dirty="0">
                  <a:solidFill>
                    <a:srgbClr val="FFFFFF"/>
                  </a:solidFill>
                  <a:latin typeface="Times New Roman" panose="02020603050405020304" pitchFamily="18" charset="0"/>
                  <a:ea typeface="黑体" panose="02010609060101010101" pitchFamily="49" charset="-122"/>
                </a:rPr>
                <a:t>GFLU</a:t>
              </a:r>
              <a:r>
                <a:rPr lang="zh-CN" altLang="en-US" dirty="0">
                  <a:solidFill>
                    <a:srgbClr val="FFFFFF"/>
                  </a:solidFill>
                  <a:latin typeface="Times New Roman" panose="02020603050405020304" pitchFamily="18" charset="0"/>
                  <a:ea typeface="黑体" panose="02010609060101010101" pitchFamily="49" charset="-122"/>
                </a:rPr>
                <a:t>（</a:t>
              </a:r>
              <a:r>
                <a:rPr lang="en-US" altLang="zh-CN" dirty="0">
                  <a:solidFill>
                    <a:srgbClr val="FFFFFF"/>
                  </a:solidFill>
                  <a:latin typeface="Times New Roman" panose="02020603050405020304" pitchFamily="18" charset="0"/>
                  <a:ea typeface="黑体" panose="02010609060101010101" pitchFamily="49" charset="-122"/>
                </a:rPr>
                <a:t>Gated</a:t>
              </a:r>
              <a:r>
                <a:rPr lang="zh-CN" altLang="en-US" dirty="0">
                  <a:solidFill>
                    <a:srgbClr val="FFFFFF"/>
                  </a:solidFill>
                  <a:latin typeface="Times New Roman" panose="02020603050405020304" pitchFamily="18" charset="0"/>
                  <a:ea typeface="黑体" panose="02010609060101010101" pitchFamily="49" charset="-122"/>
                </a:rPr>
                <a:t> </a:t>
              </a:r>
              <a:r>
                <a:rPr lang="en-US" altLang="zh-CN" dirty="0">
                  <a:solidFill>
                    <a:srgbClr val="FFFFFF"/>
                  </a:solidFill>
                  <a:latin typeface="Times New Roman" panose="02020603050405020304" pitchFamily="18" charset="0"/>
                  <a:ea typeface="黑体" panose="02010609060101010101" pitchFamily="49" charset="-122"/>
                </a:rPr>
                <a:t>Feature</a:t>
              </a:r>
              <a:r>
                <a:rPr lang="zh-CN" altLang="en-US" dirty="0">
                  <a:solidFill>
                    <a:srgbClr val="FFFFFF"/>
                  </a:solidFill>
                  <a:latin typeface="Times New Roman" panose="02020603050405020304" pitchFamily="18" charset="0"/>
                  <a:ea typeface="黑体" panose="02010609060101010101" pitchFamily="49" charset="-122"/>
                </a:rPr>
                <a:t> </a:t>
              </a:r>
              <a:r>
                <a:rPr lang="en-US" altLang="zh-CN" dirty="0">
                  <a:solidFill>
                    <a:srgbClr val="FFFFFF"/>
                  </a:solidFill>
                  <a:latin typeface="Times New Roman" panose="02020603050405020304" pitchFamily="18" charset="0"/>
                  <a:ea typeface="黑体" panose="02010609060101010101" pitchFamily="49" charset="-122"/>
                </a:rPr>
                <a:t>Learning Unit</a:t>
              </a:r>
              <a:r>
                <a:rPr lang="zh-CN" altLang="en-US" dirty="0">
                  <a:solidFill>
                    <a:srgbClr val="FFFFFF"/>
                  </a:solidFill>
                  <a:latin typeface="Times New Roman" panose="02020603050405020304" pitchFamily="18" charset="0"/>
                  <a:ea typeface="黑体" panose="02010609060101010101" pitchFamily="49" charset="-122"/>
                </a:rPr>
                <a:t>）</a:t>
              </a:r>
              <a:endParaRPr lang="zh-CN" altLang="en-US" dirty="0">
                <a:solidFill>
                  <a:srgbClr val="FFFFFF"/>
                </a:solidFill>
                <a:latin typeface="Times New Roman" panose="02020603050405020304" pitchFamily="18" charset="0"/>
                <a:ea typeface="黑体" panose="02010609060101010101" pitchFamily="49" charset="-122"/>
              </a:endParaRPr>
            </a:p>
          </p:txBody>
        </p:sp>
      </p:grpSp>
      <p:sp>
        <p:nvSpPr>
          <p:cNvPr id="23" name="矩形 22"/>
          <p:cNvSpPr/>
          <p:nvPr/>
        </p:nvSpPr>
        <p:spPr>
          <a:xfrm>
            <a:off x="4810178" y="4212181"/>
            <a:ext cx="558533" cy="61760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对话气泡: 圆角矩形 23"/>
          <p:cNvSpPr/>
          <p:nvPr/>
        </p:nvSpPr>
        <p:spPr>
          <a:xfrm>
            <a:off x="6136014" y="5045556"/>
            <a:ext cx="1492336" cy="686789"/>
          </a:xfrm>
          <a:prstGeom prst="wedgeRoundRectCallout">
            <a:avLst>
              <a:gd name="adj1" fmla="val -111952"/>
              <a:gd name="adj2" fmla="val -104730"/>
              <a:gd name="adj3" fmla="val 16667"/>
            </a:avLst>
          </a:prstGeom>
          <a:solidFill>
            <a:srgbClr val="FFFFFF"/>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FF0000"/>
                </a:solidFill>
              </a:rPr>
              <a:t>可学习的</a:t>
            </a:r>
            <a:endParaRPr lang="en-US" altLang="zh-CN" sz="2000" dirty="0">
              <a:solidFill>
                <a:srgbClr val="FF0000"/>
              </a:solidFill>
            </a:endParaRPr>
          </a:p>
          <a:p>
            <a:pPr algn="ctr"/>
            <a:r>
              <a:rPr lang="zh-CN" altLang="en-US" sz="2000" dirty="0">
                <a:solidFill>
                  <a:srgbClr val="FF0000"/>
                </a:solidFill>
              </a:rPr>
              <a:t>特征掩码</a:t>
            </a:r>
            <a:endParaRPr lang="zh-CN" altLang="en-US" sz="2000" dirty="0">
              <a:solidFill>
                <a:srgbClr val="FF0000"/>
              </a:solidFill>
            </a:endParaRPr>
          </a:p>
        </p:txBody>
      </p:sp>
      <p:sp>
        <p:nvSpPr>
          <p:cNvPr id="25" name="矩形 24"/>
          <p:cNvSpPr/>
          <p:nvPr/>
        </p:nvSpPr>
        <p:spPr>
          <a:xfrm>
            <a:off x="6040625" y="3590647"/>
            <a:ext cx="558533" cy="103631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9" name="组合 38"/>
          <p:cNvGrpSpPr/>
          <p:nvPr/>
        </p:nvGrpSpPr>
        <p:grpSpPr>
          <a:xfrm>
            <a:off x="396352" y="2880426"/>
            <a:ext cx="3789170" cy="3225670"/>
            <a:chOff x="449991" y="2415821"/>
            <a:chExt cx="3789170" cy="3225670"/>
          </a:xfrm>
        </p:grpSpPr>
        <p:pic>
          <p:nvPicPr>
            <p:cNvPr id="8" name="图片 7"/>
            <p:cNvPicPr>
              <a:picLocks noChangeAspect="1"/>
            </p:cNvPicPr>
            <p:nvPr/>
          </p:nvPicPr>
          <p:blipFill rotWithShape="1">
            <a:blip r:embed="rId6"/>
            <a:srcRect r="7855"/>
            <a:stretch>
              <a:fillRect/>
            </a:stretch>
          </p:blipFill>
          <p:spPr bwMode="auto">
            <a:xfrm>
              <a:off x="638538" y="2415821"/>
              <a:ext cx="3367427" cy="2968292"/>
            </a:xfrm>
            <a:prstGeom prst="rect">
              <a:avLst/>
            </a:prstGeom>
            <a:ln>
              <a:noFill/>
            </a:ln>
          </p:spPr>
        </p:pic>
        <p:sp>
          <p:nvSpPr>
            <p:cNvPr id="29" name="矩形 28"/>
            <p:cNvSpPr/>
            <p:nvPr/>
          </p:nvSpPr>
          <p:spPr>
            <a:xfrm>
              <a:off x="449991" y="2491362"/>
              <a:ext cx="3735532" cy="2792550"/>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449991" y="5272159"/>
              <a:ext cx="3789170" cy="369332"/>
              <a:chOff x="618233" y="6372528"/>
              <a:chExt cx="5775312" cy="369332"/>
            </a:xfrm>
          </p:grpSpPr>
          <p:sp>
            <p:nvSpPr>
              <p:cNvPr id="31" name="矩形: 圆角 30"/>
              <p:cNvSpPr/>
              <p:nvPr/>
            </p:nvSpPr>
            <p:spPr>
              <a:xfrm>
                <a:off x="618233" y="6384281"/>
                <a:ext cx="5775312"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32" name="文本框 31"/>
              <p:cNvSpPr txBox="1"/>
              <p:nvPr/>
            </p:nvSpPr>
            <p:spPr>
              <a:xfrm>
                <a:off x="1060957" y="6372528"/>
                <a:ext cx="4889865" cy="369332"/>
              </a:xfrm>
              <a:prstGeom prst="rect">
                <a:avLst/>
              </a:prstGeom>
              <a:noFill/>
            </p:spPr>
            <p:txBody>
              <a:bodyPr wrap="square" rtlCol="0">
                <a:spAutoFit/>
              </a:bodyPr>
              <a:lstStyle/>
              <a:p>
                <a:pPr algn="ctr"/>
                <a:r>
                  <a:rPr lang="en-US" altLang="zh-CN" dirty="0">
                    <a:solidFill>
                      <a:srgbClr val="FFFFFF"/>
                    </a:solidFill>
                    <a:latin typeface="Times New Roman" panose="02020603050405020304" pitchFamily="18" charset="0"/>
                    <a:ea typeface="黑体" panose="02010609060101010101" pitchFamily="49" charset="-122"/>
                  </a:rPr>
                  <a:t>GANDALF</a:t>
                </a:r>
                <a:r>
                  <a:rPr lang="zh-CN" altLang="en-US" dirty="0">
                    <a:solidFill>
                      <a:srgbClr val="FFFFFF"/>
                    </a:solidFill>
                    <a:latin typeface="Times New Roman" panose="02020603050405020304" pitchFamily="18" charset="0"/>
                    <a:ea typeface="黑体" panose="02010609060101010101" pitchFamily="49" charset="-122"/>
                  </a:rPr>
                  <a:t>训练流程</a:t>
                </a:r>
                <a:endParaRPr lang="zh-CN" altLang="en-US" dirty="0">
                  <a:solidFill>
                    <a:srgbClr val="FFFFFF"/>
                  </a:solidFill>
                  <a:latin typeface="Times New Roman" panose="02020603050405020304" pitchFamily="18" charset="0"/>
                  <a:ea typeface="黑体" panose="02010609060101010101" pitchFamily="49" charset="-122"/>
                </a:endParaRPr>
              </a:p>
            </p:txBody>
          </p:sp>
        </p:grpSp>
        <p:cxnSp>
          <p:nvCxnSpPr>
            <p:cNvPr id="36" name="直接连接符 35"/>
            <p:cNvCxnSpPr/>
            <p:nvPr/>
          </p:nvCxnSpPr>
          <p:spPr>
            <a:xfrm>
              <a:off x="2618063" y="2491362"/>
              <a:ext cx="31420" cy="2769045"/>
            </a:xfrm>
            <a:prstGeom prst="line">
              <a:avLst/>
            </a:prstGeom>
            <a:ln w="19050">
              <a:solidFill>
                <a:srgbClr val="3366FF"/>
              </a:solidFill>
              <a:prstDash val="dash"/>
            </a:ln>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502272" y="4728719"/>
              <a:ext cx="848740" cy="498663"/>
            </a:xfrm>
            <a:prstGeom prst="rect">
              <a:avLst/>
            </a:prstGeom>
            <a:noFill/>
            <a:ln w="19050">
              <a:noFill/>
              <a:prstDash val="dash"/>
            </a:ln>
          </p:spPr>
          <p:txBody>
            <a:bodyPr wrap="square" rtlCol="0">
              <a:spAutoFit/>
            </a:bodyPr>
            <a:lstStyle/>
            <a:p>
              <a:pPr algn="just">
                <a:lnSpc>
                  <a:spcPct val="150000"/>
                </a:lnSpc>
              </a:pPr>
              <a:r>
                <a:rPr lang="en-US" altLang="zh-CN" sz="2000" dirty="0">
                  <a:solidFill>
                    <a:srgbClr val="2105ED"/>
                  </a:solidFill>
                  <a:latin typeface="Times New Roman" panose="02020603050405020304" pitchFamily="18" charset="0"/>
                  <a:ea typeface="黑体" panose="02010609060101010101" pitchFamily="49" charset="-122"/>
                </a:rPr>
                <a:t>Step 1</a:t>
              </a:r>
              <a:endParaRPr lang="en-US" altLang="zh-CN" sz="2000" dirty="0">
                <a:solidFill>
                  <a:srgbClr val="2105ED"/>
                </a:solidFill>
                <a:latin typeface="Times New Roman" panose="02020603050405020304" pitchFamily="18" charset="0"/>
                <a:ea typeface="黑体" panose="02010609060101010101" pitchFamily="49" charset="-122"/>
              </a:endParaRPr>
            </a:p>
          </p:txBody>
        </p:sp>
        <p:sp>
          <p:nvSpPr>
            <p:cNvPr id="38" name="文本框 37"/>
            <p:cNvSpPr txBox="1"/>
            <p:nvPr/>
          </p:nvSpPr>
          <p:spPr>
            <a:xfrm>
              <a:off x="2741639" y="4728719"/>
              <a:ext cx="848740" cy="498663"/>
            </a:xfrm>
            <a:prstGeom prst="rect">
              <a:avLst/>
            </a:prstGeom>
            <a:noFill/>
            <a:ln w="19050">
              <a:noFill/>
              <a:prstDash val="dash"/>
            </a:ln>
          </p:spPr>
          <p:txBody>
            <a:bodyPr wrap="square" rtlCol="0">
              <a:spAutoFit/>
            </a:bodyPr>
            <a:lstStyle/>
            <a:p>
              <a:pPr algn="just">
                <a:lnSpc>
                  <a:spcPct val="150000"/>
                </a:lnSpc>
              </a:pPr>
              <a:r>
                <a:rPr lang="en-US" altLang="zh-CN" sz="2000" dirty="0">
                  <a:solidFill>
                    <a:srgbClr val="2105ED"/>
                  </a:solidFill>
                  <a:latin typeface="Times New Roman" panose="02020603050405020304" pitchFamily="18" charset="0"/>
                  <a:ea typeface="黑体" panose="02010609060101010101" pitchFamily="49" charset="-122"/>
                </a:rPr>
                <a:t>Step 2</a:t>
              </a:r>
              <a:endParaRPr lang="en-US" altLang="zh-CN" sz="2000" dirty="0">
                <a:solidFill>
                  <a:srgbClr val="2105ED"/>
                </a:solidFill>
                <a:latin typeface="Times New Roman" panose="02020603050405020304" pitchFamily="18" charset="0"/>
                <a:ea typeface="黑体" panose="02010609060101010101" pitchFamily="49" charset="-122"/>
              </a:endParaRPr>
            </a:p>
          </p:txBody>
        </p:sp>
      </p:grpSp>
      <p:sp>
        <p:nvSpPr>
          <p:cNvPr id="41" name="文本框 40"/>
          <p:cNvSpPr txBox="1"/>
          <p:nvPr/>
        </p:nvSpPr>
        <p:spPr>
          <a:xfrm>
            <a:off x="8337513" y="3048765"/>
            <a:ext cx="1445074" cy="455253"/>
          </a:xfrm>
          <a:prstGeom prst="rect">
            <a:avLst/>
          </a:prstGeom>
          <a:noFill/>
          <a:ln w="19050">
            <a:noFill/>
            <a:prstDash val="dash"/>
          </a:ln>
        </p:spPr>
        <p:txBody>
          <a:bodyPr wrap="square" rtlCol="0">
            <a:spAutoFit/>
          </a:bodyPr>
          <a:lstStyle/>
          <a:p>
            <a:pPr algn="just">
              <a:lnSpc>
                <a:spcPct val="150000"/>
              </a:lnSpc>
            </a:pPr>
            <a:r>
              <a:rPr lang="zh-CN" altLang="en-US" dirty="0">
                <a:latin typeface="Times New Roman" panose="02020603050405020304" pitchFamily="18" charset="0"/>
                <a:ea typeface="黑体" panose="02010609060101010101" pitchFamily="49" charset="-122"/>
              </a:rPr>
              <a:t>更新门：</a:t>
            </a:r>
            <a:endParaRPr lang="en-US" altLang="zh-CN" dirty="0">
              <a:latin typeface="Times New Roman" panose="02020603050405020304" pitchFamily="18" charset="0"/>
              <a:ea typeface="黑体" panose="02010609060101010101" pitchFamily="49" charset="-122"/>
            </a:endParaRPr>
          </a:p>
        </p:txBody>
      </p:sp>
      <p:sp>
        <p:nvSpPr>
          <p:cNvPr id="40" name="文本框 39"/>
          <p:cNvSpPr txBox="1"/>
          <p:nvPr/>
        </p:nvSpPr>
        <p:spPr>
          <a:xfrm>
            <a:off x="8337513" y="3780408"/>
            <a:ext cx="1445074" cy="455253"/>
          </a:xfrm>
          <a:prstGeom prst="rect">
            <a:avLst/>
          </a:prstGeom>
          <a:noFill/>
          <a:ln w="19050">
            <a:noFill/>
            <a:prstDash val="dash"/>
          </a:ln>
        </p:spPr>
        <p:txBody>
          <a:bodyPr wrap="square" rtlCol="0">
            <a:spAutoFit/>
          </a:bodyPr>
          <a:lstStyle/>
          <a:p>
            <a:pPr algn="just">
              <a:lnSpc>
                <a:spcPct val="150000"/>
              </a:lnSpc>
            </a:pPr>
            <a:r>
              <a:rPr lang="zh-CN" altLang="en-US" dirty="0">
                <a:latin typeface="Times New Roman" panose="02020603050405020304" pitchFamily="18" charset="0"/>
                <a:ea typeface="黑体" panose="02010609060101010101" pitchFamily="49" charset="-122"/>
              </a:rPr>
              <a:t>重置门：</a:t>
            </a:r>
            <a:endParaRPr lang="en-US" altLang="zh-CN" dirty="0">
              <a:latin typeface="Times New Roman" panose="02020603050405020304" pitchFamily="18" charset="0"/>
              <a:ea typeface="黑体" panose="02010609060101010101" pitchFamily="49" charset="-122"/>
            </a:endParaRPr>
          </a:p>
        </p:txBody>
      </p:sp>
      <p:sp>
        <p:nvSpPr>
          <p:cNvPr id="26" name="对话气泡: 圆角矩形 25"/>
          <p:cNvSpPr/>
          <p:nvPr/>
        </p:nvSpPr>
        <p:spPr>
          <a:xfrm>
            <a:off x="6998984" y="3203846"/>
            <a:ext cx="1661239" cy="455254"/>
          </a:xfrm>
          <a:prstGeom prst="wedgeRoundRectCallout">
            <a:avLst>
              <a:gd name="adj1" fmla="val -80773"/>
              <a:gd name="adj2" fmla="val 142855"/>
              <a:gd name="adj3" fmla="val 16667"/>
            </a:avLst>
          </a:prstGeom>
          <a:solidFill>
            <a:srgbClr val="FFFFFF"/>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FF0000"/>
                </a:solidFill>
              </a:rPr>
              <a:t>权重不共享</a:t>
            </a:r>
            <a:endParaRPr lang="zh-CN" altLang="en-US" sz="2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fld id="{E93F98B2-3005-4B64-AA58-642B4DAC36DC}" type="slidenum">
              <a:rPr lang="zh-CN" altLang="en-US" smtClean="0"/>
            </a:fld>
            <a:endParaRPr lang="zh-CN" altLang="en-US" dirty="0"/>
          </a:p>
        </p:txBody>
      </p:sp>
      <p:sp>
        <p:nvSpPr>
          <p:cNvPr id="3" name="矩形 2"/>
          <p:cNvSpPr>
            <a:spLocks noChangeArrowheads="1"/>
          </p:cNvSpPr>
          <p:nvPr/>
        </p:nvSpPr>
        <p:spPr bwMode="auto">
          <a:xfrm>
            <a:off x="239713" y="152400"/>
            <a:ext cx="9595167"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zh-CN" sz="3600" b="1" dirty="0">
                <a:latin typeface="Times New Roman" panose="02020603050405020304" pitchFamily="18" charset="0"/>
                <a:ea typeface="黑体" panose="02010609060101010101" pitchFamily="49" charset="-122"/>
                <a:cs typeface="Times New Roman" panose="02020603050405020304" pitchFamily="18" charset="0"/>
              </a:rPr>
              <a:t>3.2  </a:t>
            </a:r>
            <a:r>
              <a:rPr lang="zh-CN" altLang="en-US" sz="3600" b="1" dirty="0">
                <a:latin typeface="Times New Roman" panose="02020603050405020304" pitchFamily="18" charset="0"/>
                <a:ea typeface="黑体" panose="02010609060101010101" pitchFamily="49" charset="-122"/>
                <a:cs typeface="Times New Roman" panose="02020603050405020304" pitchFamily="18" charset="0"/>
              </a:rPr>
              <a:t>机器学习算法与特征交叉比选</a:t>
            </a:r>
            <a:endParaRPr lang="zh-CN" altLang="en-US" sz="36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文本框 3"/>
          <p:cNvSpPr txBox="1"/>
          <p:nvPr/>
        </p:nvSpPr>
        <p:spPr>
          <a:xfrm>
            <a:off x="274347" y="848808"/>
            <a:ext cx="2834640" cy="495585"/>
          </a:xfrm>
          <a:prstGeom prst="rect">
            <a:avLst/>
          </a:prstGeom>
          <a:noFill/>
          <a:ln w="19050">
            <a:noFill/>
            <a:prstDash val="dash"/>
          </a:ln>
        </p:spPr>
        <p:txBody>
          <a:bodyPr wrap="square" rtlCol="0">
            <a:spAutoFit/>
          </a:bodyPr>
          <a:lstStyle/>
          <a:p>
            <a:pPr marL="342900" indent="-342900" algn="just" hangingPunct="1">
              <a:lnSpc>
                <a:spcPct val="150000"/>
              </a:lnSpc>
              <a:buFont typeface="Wingdings" panose="05000000000000000000" pitchFamily="2" charset="2"/>
              <a:buChar char="Ø"/>
            </a:pPr>
            <a:r>
              <a:rPr lang="zh-CN" altLang="en-US" sz="2000" b="1" dirty="0">
                <a:latin typeface="Times New Roman" panose="02020603050405020304" pitchFamily="18" charset="0"/>
                <a:ea typeface="黑体" panose="02010609060101010101" pitchFamily="49" charset="-122"/>
              </a:rPr>
              <a:t>输入特征比选</a:t>
            </a:r>
            <a:endParaRPr lang="zh-CN" altLang="en-US" sz="2000" b="1" dirty="0">
              <a:latin typeface="Times New Roman" panose="02020603050405020304" pitchFamily="18" charset="0"/>
              <a:ea typeface="黑体" panose="02010609060101010101" pitchFamily="49" charset="-122"/>
            </a:endParaRPr>
          </a:p>
        </p:txBody>
      </p:sp>
      <p:sp>
        <p:nvSpPr>
          <p:cNvPr id="5" name="文本框 4"/>
          <p:cNvSpPr txBox="1"/>
          <p:nvPr/>
        </p:nvSpPr>
        <p:spPr>
          <a:xfrm>
            <a:off x="6461465" y="848808"/>
            <a:ext cx="2834640" cy="495585"/>
          </a:xfrm>
          <a:prstGeom prst="rect">
            <a:avLst/>
          </a:prstGeom>
          <a:noFill/>
          <a:ln w="19050">
            <a:noFill/>
            <a:prstDash val="dash"/>
          </a:ln>
        </p:spPr>
        <p:txBody>
          <a:bodyPr wrap="square" rtlCol="0">
            <a:spAutoFit/>
          </a:bodyPr>
          <a:lstStyle/>
          <a:p>
            <a:pPr marL="342900" indent="-342900" algn="just" hangingPunct="1">
              <a:lnSpc>
                <a:spcPct val="150000"/>
              </a:lnSpc>
              <a:buFont typeface="Wingdings" panose="05000000000000000000" pitchFamily="2" charset="2"/>
              <a:buChar char="Ø"/>
            </a:pPr>
            <a:r>
              <a:rPr lang="zh-CN" altLang="en-US" sz="2000" b="1" dirty="0">
                <a:latin typeface="Times New Roman" panose="02020603050405020304" pitchFamily="18" charset="0"/>
                <a:ea typeface="黑体" panose="02010609060101010101" pitchFamily="49" charset="-122"/>
              </a:rPr>
              <a:t>  机器学习算法比选</a:t>
            </a:r>
            <a:endParaRPr lang="zh-CN" altLang="en-US" sz="2000" b="1" dirty="0">
              <a:latin typeface="Times New Roman" panose="02020603050405020304" pitchFamily="18" charset="0"/>
              <a:ea typeface="黑体" panose="02010609060101010101" pitchFamily="49" charset="-122"/>
            </a:endParaRPr>
          </a:p>
        </p:txBody>
      </p:sp>
      <p:grpSp>
        <p:nvGrpSpPr>
          <p:cNvPr id="20" name="组合 19"/>
          <p:cNvGrpSpPr/>
          <p:nvPr/>
        </p:nvGrpSpPr>
        <p:grpSpPr>
          <a:xfrm>
            <a:off x="396238" y="1537084"/>
            <a:ext cx="5425498" cy="1080244"/>
            <a:chOff x="396240" y="1593508"/>
            <a:chExt cx="5425498" cy="1080244"/>
          </a:xfrm>
        </p:grpSpPr>
        <p:sp>
          <p:nvSpPr>
            <p:cNvPr id="6" name="文本框 5"/>
            <p:cNvSpPr txBox="1"/>
            <p:nvPr/>
          </p:nvSpPr>
          <p:spPr>
            <a:xfrm>
              <a:off x="396240" y="1593508"/>
              <a:ext cx="5425498" cy="960328"/>
            </a:xfrm>
            <a:prstGeom prst="rect">
              <a:avLst/>
            </a:prstGeom>
            <a:noFill/>
            <a:ln w="19050">
              <a:noFill/>
              <a:prstDash val="dash"/>
            </a:ln>
          </p:spPr>
          <p:txBody>
            <a:bodyPr wrap="square" rtlCol="0">
              <a:spAutoFit/>
            </a:bodyPr>
            <a:lstStyle/>
            <a:p>
              <a:pPr algn="just" hangingPunct="1">
                <a:lnSpc>
                  <a:spcPct val="150000"/>
                </a:lnSpc>
              </a:pPr>
              <a:r>
                <a:rPr lang="en-US" altLang="zh-CN" sz="2000" b="1" dirty="0">
                  <a:solidFill>
                    <a:srgbClr val="FF0000"/>
                  </a:solidFill>
                  <a:latin typeface="Times New Roman" panose="02020603050405020304" pitchFamily="18" charset="0"/>
                  <a:ea typeface="黑体" panose="02010609060101010101" pitchFamily="49" charset="-122"/>
                </a:rPr>
                <a:t>Input 1</a:t>
              </a:r>
              <a:r>
                <a:rPr lang="zh-CN" altLang="en-US" sz="2000" dirty="0">
                  <a:latin typeface="Times New Roman" panose="02020603050405020304" pitchFamily="18" charset="0"/>
                  <a:ea typeface="黑体" panose="02010609060101010101" pitchFamily="49" charset="-122"/>
                </a:rPr>
                <a:t>：稳定段所有特征</a:t>
              </a:r>
              <a:r>
                <a:rPr lang="en-US" altLang="zh-CN" sz="2000" dirty="0">
                  <a:latin typeface="Times New Roman" panose="02020603050405020304" pitchFamily="18" charset="0"/>
                  <a:ea typeface="黑体" panose="02010609060101010101" pitchFamily="49" charset="-122"/>
                </a:rPr>
                <a:t> + </a:t>
              </a:r>
              <a:r>
                <a:rPr lang="zh-CN" altLang="en-US" sz="2000" dirty="0">
                  <a:latin typeface="Times New Roman" panose="02020603050405020304" pitchFamily="18" charset="0"/>
                  <a:ea typeface="黑体" panose="02010609060101010101" pitchFamily="49" charset="-122"/>
                </a:rPr>
                <a:t>上升段所有特征</a:t>
              </a:r>
              <a:endParaRPr lang="en-US" altLang="zh-CN" sz="2000" dirty="0">
                <a:latin typeface="Times New Roman" panose="02020603050405020304" pitchFamily="18" charset="0"/>
                <a:ea typeface="黑体" panose="02010609060101010101" pitchFamily="49" charset="-122"/>
              </a:endParaRPr>
            </a:p>
            <a:p>
              <a:pPr algn="just" hangingPunct="1">
                <a:lnSpc>
                  <a:spcPct val="150000"/>
                </a:lnSpc>
              </a:pPr>
              <a:r>
                <a:rPr lang="en-US" altLang="zh-CN" sz="2000" dirty="0">
                  <a:latin typeface="Times New Roman" panose="02020603050405020304" pitchFamily="18" charset="0"/>
                  <a:ea typeface="黑体" panose="02010609060101010101" pitchFamily="49" charset="-122"/>
                </a:rPr>
                <a:t>  </a:t>
              </a:r>
              <a:r>
                <a:rPr lang="en-US" altLang="zh-CN" sz="2000" b="1" dirty="0">
                  <a:solidFill>
                    <a:srgbClr val="FF0000"/>
                  </a:solidFill>
                  <a:latin typeface="Times New Roman" panose="02020603050405020304" pitchFamily="18" charset="0"/>
                  <a:ea typeface="黑体" panose="02010609060101010101" pitchFamily="49" charset="-122"/>
                </a:rPr>
                <a:t>21</a:t>
              </a:r>
              <a:r>
                <a:rPr lang="zh-CN" altLang="en-US" sz="2000" b="1" dirty="0">
                  <a:solidFill>
                    <a:srgbClr val="FF0000"/>
                  </a:solidFill>
                  <a:latin typeface="Times New Roman" panose="02020603050405020304" pitchFamily="18" charset="0"/>
                  <a:ea typeface="黑体" panose="02010609060101010101" pitchFamily="49" charset="-122"/>
                </a:rPr>
                <a:t>个    </a:t>
              </a:r>
              <a:r>
                <a:rPr lang="en-US" altLang="zh-CN" sz="2000" b="1" dirty="0">
                  <a:solidFill>
                    <a:srgbClr val="FF0000"/>
                  </a:solidFill>
                  <a:latin typeface="Times New Roman" panose="02020603050405020304" pitchFamily="18" charset="0"/>
                  <a:ea typeface="黑体" panose="02010609060101010101" pitchFamily="49" charset="-122"/>
                </a:rPr>
                <a:t> </a:t>
              </a:r>
              <a:r>
                <a:rPr lang="en-US" altLang="zh-CN" sz="2000" dirty="0">
                  <a:latin typeface="Times New Roman" panose="02020603050405020304" pitchFamily="18" charset="0"/>
                  <a:ea typeface="黑体" panose="02010609060101010101" pitchFamily="49" charset="-122"/>
                </a:rPr>
                <a:t>= 	   17</a:t>
              </a:r>
              <a:r>
                <a:rPr lang="zh-CN" altLang="en-US" sz="2000" dirty="0">
                  <a:latin typeface="Times New Roman" panose="02020603050405020304" pitchFamily="18" charset="0"/>
                  <a:ea typeface="黑体" panose="02010609060101010101" pitchFamily="49" charset="-122"/>
                </a:rPr>
                <a:t>个</a:t>
              </a:r>
              <a:r>
                <a:rPr lang="en-US" altLang="zh-CN" sz="2000" dirty="0">
                  <a:latin typeface="Times New Roman" panose="02020603050405020304" pitchFamily="18" charset="0"/>
                  <a:ea typeface="黑体" panose="02010609060101010101" pitchFamily="49" charset="-122"/>
                </a:rPr>
                <a:t>		 + 		  4</a:t>
              </a:r>
              <a:r>
                <a:rPr lang="zh-CN" altLang="en-US" sz="2000" dirty="0">
                  <a:latin typeface="Times New Roman" panose="02020603050405020304" pitchFamily="18" charset="0"/>
                  <a:ea typeface="黑体" panose="02010609060101010101" pitchFamily="49" charset="-122"/>
                </a:rPr>
                <a:t>个</a:t>
              </a:r>
              <a:endParaRPr lang="en-US" altLang="zh-CN" sz="2000" dirty="0">
                <a:latin typeface="Times New Roman" panose="02020603050405020304" pitchFamily="18" charset="0"/>
                <a:ea typeface="黑体" panose="02010609060101010101" pitchFamily="49" charset="-122"/>
              </a:endParaRPr>
            </a:p>
          </p:txBody>
        </p:sp>
        <p:sp>
          <p:nvSpPr>
            <p:cNvPr id="19" name="矩形 18"/>
            <p:cNvSpPr/>
            <p:nvPr/>
          </p:nvSpPr>
          <p:spPr>
            <a:xfrm>
              <a:off x="396241" y="1593508"/>
              <a:ext cx="5113308" cy="1080244"/>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396240" y="3327868"/>
            <a:ext cx="5425498" cy="1080244"/>
            <a:chOff x="396240" y="1593508"/>
            <a:chExt cx="5425498" cy="1080244"/>
          </a:xfrm>
        </p:grpSpPr>
        <p:sp>
          <p:nvSpPr>
            <p:cNvPr id="22" name="文本框 21"/>
            <p:cNvSpPr txBox="1"/>
            <p:nvPr/>
          </p:nvSpPr>
          <p:spPr>
            <a:xfrm>
              <a:off x="396240" y="1593508"/>
              <a:ext cx="5425498" cy="960328"/>
            </a:xfrm>
            <a:prstGeom prst="rect">
              <a:avLst/>
            </a:prstGeom>
            <a:noFill/>
            <a:ln w="19050">
              <a:noFill/>
              <a:prstDash val="dash"/>
            </a:ln>
          </p:spPr>
          <p:txBody>
            <a:bodyPr wrap="square" rtlCol="0">
              <a:spAutoFit/>
            </a:bodyPr>
            <a:lstStyle/>
            <a:p>
              <a:pPr algn="just" hangingPunct="1">
                <a:lnSpc>
                  <a:spcPct val="150000"/>
                </a:lnSpc>
              </a:pPr>
              <a:r>
                <a:rPr lang="en-US" altLang="zh-CN" sz="2000" b="1" dirty="0">
                  <a:solidFill>
                    <a:srgbClr val="FF0000"/>
                  </a:solidFill>
                  <a:latin typeface="Times New Roman" panose="02020603050405020304" pitchFamily="18" charset="0"/>
                  <a:ea typeface="黑体" panose="02010609060101010101" pitchFamily="49" charset="-122"/>
                </a:rPr>
                <a:t>Input 2</a:t>
              </a:r>
              <a:r>
                <a:rPr lang="zh-CN" altLang="en-US" sz="2000" dirty="0">
                  <a:latin typeface="Times New Roman" panose="02020603050405020304" pitchFamily="18" charset="0"/>
                  <a:ea typeface="黑体" panose="02010609060101010101" pitchFamily="49" charset="-122"/>
                </a:rPr>
                <a:t>：稳定段所有特征</a:t>
              </a:r>
              <a:r>
                <a:rPr lang="en-US" altLang="zh-CN" sz="2000" dirty="0">
                  <a:latin typeface="Times New Roman" panose="02020603050405020304" pitchFamily="18" charset="0"/>
                  <a:ea typeface="黑体" panose="02010609060101010101" pitchFamily="49" charset="-122"/>
                </a:rPr>
                <a:t> + </a:t>
              </a:r>
              <a:r>
                <a:rPr lang="zh-CN" altLang="en-US" sz="2000" dirty="0">
                  <a:latin typeface="Times New Roman" panose="02020603050405020304" pitchFamily="18" charset="0"/>
                  <a:ea typeface="黑体" panose="02010609060101010101" pitchFamily="49" charset="-122"/>
                </a:rPr>
                <a:t>上升段拟合截距</a:t>
              </a:r>
              <a:endParaRPr lang="en-US" altLang="zh-CN" sz="2000" dirty="0">
                <a:latin typeface="Times New Roman" panose="02020603050405020304" pitchFamily="18" charset="0"/>
                <a:ea typeface="黑体" panose="02010609060101010101" pitchFamily="49" charset="-122"/>
              </a:endParaRPr>
            </a:p>
            <a:p>
              <a:pPr algn="just" hangingPunct="1">
                <a:lnSpc>
                  <a:spcPct val="150000"/>
                </a:lnSpc>
              </a:pPr>
              <a:r>
                <a:rPr lang="en-US" altLang="zh-CN" sz="2000" dirty="0">
                  <a:latin typeface="Times New Roman" panose="02020603050405020304" pitchFamily="18" charset="0"/>
                  <a:ea typeface="黑体" panose="02010609060101010101" pitchFamily="49" charset="-122"/>
                </a:rPr>
                <a:t>  </a:t>
              </a:r>
              <a:r>
                <a:rPr lang="en-US" altLang="zh-CN" sz="2000" b="1" dirty="0">
                  <a:solidFill>
                    <a:srgbClr val="FF0000"/>
                  </a:solidFill>
                  <a:latin typeface="Times New Roman" panose="02020603050405020304" pitchFamily="18" charset="0"/>
                  <a:ea typeface="黑体" panose="02010609060101010101" pitchFamily="49" charset="-122"/>
                </a:rPr>
                <a:t>19</a:t>
              </a:r>
              <a:r>
                <a:rPr lang="zh-CN" altLang="en-US" sz="2000" b="1" dirty="0">
                  <a:solidFill>
                    <a:srgbClr val="FF0000"/>
                  </a:solidFill>
                  <a:latin typeface="Times New Roman" panose="02020603050405020304" pitchFamily="18" charset="0"/>
                  <a:ea typeface="黑体" panose="02010609060101010101" pitchFamily="49" charset="-122"/>
                </a:rPr>
                <a:t>个    </a:t>
              </a:r>
              <a:r>
                <a:rPr lang="en-US" altLang="zh-CN" sz="2000" b="1" dirty="0">
                  <a:solidFill>
                    <a:srgbClr val="FF0000"/>
                  </a:solidFill>
                  <a:latin typeface="Times New Roman" panose="02020603050405020304" pitchFamily="18" charset="0"/>
                  <a:ea typeface="黑体" panose="02010609060101010101" pitchFamily="49" charset="-122"/>
                </a:rPr>
                <a:t> </a:t>
              </a:r>
              <a:r>
                <a:rPr lang="en-US" altLang="zh-CN" sz="2000" dirty="0">
                  <a:latin typeface="Times New Roman" panose="02020603050405020304" pitchFamily="18" charset="0"/>
                  <a:ea typeface="黑体" panose="02010609060101010101" pitchFamily="49" charset="-122"/>
                </a:rPr>
                <a:t>= 	   17</a:t>
              </a:r>
              <a:r>
                <a:rPr lang="zh-CN" altLang="en-US" sz="2000" dirty="0">
                  <a:latin typeface="Times New Roman" panose="02020603050405020304" pitchFamily="18" charset="0"/>
                  <a:ea typeface="黑体" panose="02010609060101010101" pitchFamily="49" charset="-122"/>
                </a:rPr>
                <a:t>个</a:t>
              </a:r>
              <a:r>
                <a:rPr lang="en-US" altLang="zh-CN" sz="2000" dirty="0">
                  <a:latin typeface="Times New Roman" panose="02020603050405020304" pitchFamily="18" charset="0"/>
                  <a:ea typeface="黑体" panose="02010609060101010101" pitchFamily="49" charset="-122"/>
                </a:rPr>
                <a:t>		 + 		  2</a:t>
              </a:r>
              <a:r>
                <a:rPr lang="zh-CN" altLang="en-US" sz="2000" dirty="0">
                  <a:latin typeface="Times New Roman" panose="02020603050405020304" pitchFamily="18" charset="0"/>
                  <a:ea typeface="黑体" panose="02010609060101010101" pitchFamily="49" charset="-122"/>
                </a:rPr>
                <a:t>个</a:t>
              </a:r>
              <a:endParaRPr lang="en-US" altLang="zh-CN" sz="2000" dirty="0">
                <a:latin typeface="Times New Roman" panose="02020603050405020304" pitchFamily="18" charset="0"/>
                <a:ea typeface="黑体" panose="02010609060101010101" pitchFamily="49" charset="-122"/>
              </a:endParaRPr>
            </a:p>
          </p:txBody>
        </p:sp>
        <p:sp>
          <p:nvSpPr>
            <p:cNvPr id="23" name="矩形 22"/>
            <p:cNvSpPr/>
            <p:nvPr/>
          </p:nvSpPr>
          <p:spPr>
            <a:xfrm>
              <a:off x="396241" y="1593508"/>
              <a:ext cx="5113308" cy="1080244"/>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396240" y="5217975"/>
            <a:ext cx="5425498" cy="1080244"/>
            <a:chOff x="396240" y="4834420"/>
            <a:chExt cx="5425498" cy="1080244"/>
          </a:xfrm>
        </p:grpSpPr>
        <p:grpSp>
          <p:nvGrpSpPr>
            <p:cNvPr id="24" name="组合 23"/>
            <p:cNvGrpSpPr/>
            <p:nvPr/>
          </p:nvGrpSpPr>
          <p:grpSpPr>
            <a:xfrm>
              <a:off x="396240" y="4834420"/>
              <a:ext cx="5425498" cy="1080244"/>
              <a:chOff x="396240" y="1593508"/>
              <a:chExt cx="5425498" cy="1080244"/>
            </a:xfrm>
          </p:grpSpPr>
          <p:sp>
            <p:nvSpPr>
              <p:cNvPr id="25" name="文本框 24"/>
              <p:cNvSpPr txBox="1"/>
              <p:nvPr/>
            </p:nvSpPr>
            <p:spPr>
              <a:xfrm>
                <a:off x="396240" y="1593508"/>
                <a:ext cx="5425498" cy="960328"/>
              </a:xfrm>
              <a:prstGeom prst="rect">
                <a:avLst/>
              </a:prstGeom>
              <a:noFill/>
              <a:ln w="19050">
                <a:noFill/>
                <a:prstDash val="dash"/>
              </a:ln>
            </p:spPr>
            <p:txBody>
              <a:bodyPr wrap="square" rtlCol="0">
                <a:spAutoFit/>
              </a:bodyPr>
              <a:lstStyle/>
              <a:p>
                <a:pPr algn="just" hangingPunct="1">
                  <a:lnSpc>
                    <a:spcPct val="150000"/>
                  </a:lnSpc>
                </a:pPr>
                <a:r>
                  <a:rPr lang="en-US" altLang="zh-CN" sz="2000" b="1" dirty="0">
                    <a:solidFill>
                      <a:srgbClr val="FF0000"/>
                    </a:solidFill>
                    <a:latin typeface="Times New Roman" panose="02020603050405020304" pitchFamily="18" charset="0"/>
                    <a:ea typeface="黑体" panose="02010609060101010101" pitchFamily="49" charset="-122"/>
                  </a:rPr>
                  <a:t>Input 3</a:t>
                </a:r>
                <a:r>
                  <a:rPr lang="zh-CN" altLang="en-US" sz="2000" dirty="0">
                    <a:latin typeface="Times New Roman" panose="02020603050405020304" pitchFamily="18" charset="0"/>
                    <a:ea typeface="黑体" panose="02010609060101010101" pitchFamily="49" charset="-122"/>
                  </a:rPr>
                  <a:t>：稳定段所有特征</a:t>
                </a:r>
                <a:r>
                  <a:rPr lang="en-US" altLang="zh-CN" sz="2000" dirty="0">
                    <a:latin typeface="Times New Roman" panose="02020603050405020304" pitchFamily="18" charset="0"/>
                    <a:ea typeface="黑体" panose="02010609060101010101" pitchFamily="49" charset="-122"/>
                  </a:rPr>
                  <a:t> + </a:t>
                </a:r>
                <a:r>
                  <a:rPr lang="zh-CN" altLang="en-US" sz="2000" dirty="0">
                    <a:latin typeface="Times New Roman" panose="02020603050405020304" pitchFamily="18" charset="0"/>
                    <a:ea typeface="黑体" panose="02010609060101010101" pitchFamily="49" charset="-122"/>
                  </a:rPr>
                  <a:t>上升段所有特征</a:t>
                </a:r>
                <a:endParaRPr lang="en-US" altLang="zh-CN" sz="2000" dirty="0">
                  <a:latin typeface="Times New Roman" panose="02020603050405020304" pitchFamily="18" charset="0"/>
                  <a:ea typeface="黑体" panose="02010609060101010101" pitchFamily="49" charset="-122"/>
                </a:endParaRPr>
              </a:p>
              <a:p>
                <a:pPr algn="just" hangingPunct="1">
                  <a:lnSpc>
                    <a:spcPct val="150000"/>
                  </a:lnSpc>
                </a:pPr>
                <a:r>
                  <a:rPr lang="en-US" altLang="zh-CN" sz="2000" dirty="0">
                    <a:latin typeface="Times New Roman" panose="02020603050405020304" pitchFamily="18" charset="0"/>
                    <a:ea typeface="黑体" panose="02010609060101010101" pitchFamily="49" charset="-122"/>
                  </a:rPr>
                  <a:t>  </a:t>
                </a:r>
                <a:r>
                  <a:rPr lang="en-US" altLang="zh-CN" sz="2000" b="1" dirty="0">
                    <a:solidFill>
                      <a:srgbClr val="FF0000"/>
                    </a:solidFill>
                    <a:latin typeface="Times New Roman" panose="02020603050405020304" pitchFamily="18" charset="0"/>
                    <a:ea typeface="黑体" panose="02010609060101010101" pitchFamily="49" charset="-122"/>
                  </a:rPr>
                  <a:t>17</a:t>
                </a:r>
                <a:r>
                  <a:rPr lang="zh-CN" altLang="en-US" sz="2000" b="1" dirty="0">
                    <a:solidFill>
                      <a:srgbClr val="FF0000"/>
                    </a:solidFill>
                    <a:latin typeface="Times New Roman" panose="02020603050405020304" pitchFamily="18" charset="0"/>
                    <a:ea typeface="黑体" panose="02010609060101010101" pitchFamily="49" charset="-122"/>
                  </a:rPr>
                  <a:t>个    </a:t>
                </a:r>
                <a:r>
                  <a:rPr lang="en-US" altLang="zh-CN" sz="2000" b="1" dirty="0">
                    <a:solidFill>
                      <a:srgbClr val="FF0000"/>
                    </a:solidFill>
                    <a:latin typeface="Times New Roman" panose="02020603050405020304" pitchFamily="18" charset="0"/>
                    <a:ea typeface="黑体" panose="02010609060101010101" pitchFamily="49" charset="-122"/>
                  </a:rPr>
                  <a:t> </a:t>
                </a:r>
                <a:r>
                  <a:rPr lang="en-US" altLang="zh-CN" sz="2000" dirty="0">
                    <a:latin typeface="Times New Roman" panose="02020603050405020304" pitchFamily="18" charset="0"/>
                    <a:ea typeface="黑体" panose="02010609060101010101" pitchFamily="49" charset="-122"/>
                  </a:rPr>
                  <a:t>= 	   17</a:t>
                </a:r>
                <a:r>
                  <a:rPr lang="zh-CN" altLang="en-US" sz="2000" dirty="0">
                    <a:latin typeface="Times New Roman" panose="02020603050405020304" pitchFamily="18" charset="0"/>
                    <a:ea typeface="黑体" panose="02010609060101010101" pitchFamily="49" charset="-122"/>
                  </a:rPr>
                  <a:t>个</a:t>
                </a:r>
                <a:r>
                  <a:rPr lang="en-US" altLang="zh-CN" sz="2000" dirty="0">
                    <a:latin typeface="Times New Roman" panose="02020603050405020304" pitchFamily="18" charset="0"/>
                    <a:ea typeface="黑体" panose="02010609060101010101" pitchFamily="49" charset="-122"/>
                  </a:rPr>
                  <a:t>		 + 		  0</a:t>
                </a:r>
                <a:r>
                  <a:rPr lang="zh-CN" altLang="en-US" sz="2000" dirty="0">
                    <a:latin typeface="Times New Roman" panose="02020603050405020304" pitchFamily="18" charset="0"/>
                    <a:ea typeface="黑体" panose="02010609060101010101" pitchFamily="49" charset="-122"/>
                  </a:rPr>
                  <a:t>个</a:t>
                </a:r>
                <a:endParaRPr lang="en-US" altLang="zh-CN" sz="2000" dirty="0">
                  <a:latin typeface="Times New Roman" panose="02020603050405020304" pitchFamily="18" charset="0"/>
                  <a:ea typeface="黑体" panose="02010609060101010101" pitchFamily="49" charset="-122"/>
                </a:endParaRPr>
              </a:p>
            </p:txBody>
          </p:sp>
          <p:sp>
            <p:nvSpPr>
              <p:cNvPr id="26" name="矩形 25"/>
              <p:cNvSpPr/>
              <p:nvPr/>
            </p:nvSpPr>
            <p:spPr>
              <a:xfrm>
                <a:off x="396241" y="1593508"/>
                <a:ext cx="5113308" cy="1080244"/>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8" name="直接连接符 27"/>
            <p:cNvCxnSpPr/>
            <p:nvPr/>
          </p:nvCxnSpPr>
          <p:spPr>
            <a:xfrm>
              <a:off x="3402957" y="5139159"/>
              <a:ext cx="1944547"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组合 42"/>
          <p:cNvGrpSpPr/>
          <p:nvPr/>
        </p:nvGrpSpPr>
        <p:grpSpPr>
          <a:xfrm>
            <a:off x="7038755" y="1418762"/>
            <a:ext cx="1406327" cy="1316888"/>
            <a:chOff x="7539137" y="1540081"/>
            <a:chExt cx="1406327" cy="1316888"/>
          </a:xfrm>
        </p:grpSpPr>
        <p:pic>
          <p:nvPicPr>
            <p:cNvPr id="8" name="图片 7"/>
            <p:cNvPicPr>
              <a:picLocks noChangeAspect="1"/>
            </p:cNvPicPr>
            <p:nvPr/>
          </p:nvPicPr>
          <p:blipFill>
            <a:blip r:embed="rId1"/>
            <a:stretch>
              <a:fillRect/>
            </a:stretch>
          </p:blipFill>
          <p:spPr>
            <a:xfrm>
              <a:off x="7539137" y="1540081"/>
              <a:ext cx="1401663" cy="981755"/>
            </a:xfrm>
            <a:prstGeom prst="rect">
              <a:avLst/>
            </a:prstGeom>
          </p:spPr>
        </p:pic>
        <p:sp>
          <p:nvSpPr>
            <p:cNvPr id="39" name="矩形 38"/>
            <p:cNvSpPr/>
            <p:nvPr/>
          </p:nvSpPr>
          <p:spPr>
            <a:xfrm>
              <a:off x="7543801" y="1540082"/>
              <a:ext cx="1396999" cy="969168"/>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p:cNvGrpSpPr/>
            <p:nvPr/>
          </p:nvGrpSpPr>
          <p:grpSpPr>
            <a:xfrm>
              <a:off x="7539137" y="2487637"/>
              <a:ext cx="1406327" cy="369332"/>
              <a:chOff x="618233" y="6372528"/>
              <a:chExt cx="5775312" cy="369332"/>
            </a:xfrm>
          </p:grpSpPr>
          <p:sp>
            <p:nvSpPr>
              <p:cNvPr id="41" name="矩形: 圆角 40"/>
              <p:cNvSpPr/>
              <p:nvPr/>
            </p:nvSpPr>
            <p:spPr>
              <a:xfrm>
                <a:off x="618233" y="6384281"/>
                <a:ext cx="5775312"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42" name="文本框 41"/>
              <p:cNvSpPr txBox="1"/>
              <p:nvPr/>
            </p:nvSpPr>
            <p:spPr>
              <a:xfrm>
                <a:off x="1060956" y="6372528"/>
                <a:ext cx="4889866" cy="369332"/>
              </a:xfrm>
              <a:prstGeom prst="rect">
                <a:avLst/>
              </a:prstGeom>
              <a:noFill/>
            </p:spPr>
            <p:txBody>
              <a:bodyPr wrap="square" rtlCol="0">
                <a:spAutoFit/>
              </a:bodyPr>
              <a:lstStyle/>
              <a:p>
                <a:pPr algn="ctr"/>
                <a:r>
                  <a:rPr lang="en-US" altLang="zh-CN" dirty="0">
                    <a:solidFill>
                      <a:srgbClr val="FFFFFF"/>
                    </a:solidFill>
                    <a:latin typeface="Times New Roman" panose="02020603050405020304" pitchFamily="18" charset="0"/>
                    <a:ea typeface="黑体" panose="02010609060101010101" pitchFamily="49" charset="-122"/>
                  </a:rPr>
                  <a:t>SVM</a:t>
                </a:r>
                <a:endParaRPr lang="zh-CN" altLang="en-US" dirty="0">
                  <a:solidFill>
                    <a:srgbClr val="FFFFFF"/>
                  </a:solidFill>
                  <a:latin typeface="Times New Roman" panose="02020603050405020304" pitchFamily="18" charset="0"/>
                  <a:ea typeface="黑体" panose="02010609060101010101" pitchFamily="49" charset="-122"/>
                </a:endParaRPr>
              </a:p>
            </p:txBody>
          </p:sp>
        </p:grpSp>
      </p:grpSp>
      <p:grpSp>
        <p:nvGrpSpPr>
          <p:cNvPr id="50" name="组合 49"/>
          <p:cNvGrpSpPr/>
          <p:nvPr/>
        </p:nvGrpSpPr>
        <p:grpSpPr>
          <a:xfrm>
            <a:off x="7038755" y="3208137"/>
            <a:ext cx="1406327" cy="1316887"/>
            <a:chOff x="8102653" y="1322449"/>
            <a:chExt cx="1406327" cy="1316887"/>
          </a:xfrm>
        </p:grpSpPr>
        <p:pic>
          <p:nvPicPr>
            <p:cNvPr id="1026" name="Picture 2" descr="分类与回归树 的图像结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4961" y="1356203"/>
              <a:ext cx="1101710" cy="935414"/>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组合 43"/>
            <p:cNvGrpSpPr/>
            <p:nvPr/>
          </p:nvGrpSpPr>
          <p:grpSpPr>
            <a:xfrm>
              <a:off x="8102653" y="1322449"/>
              <a:ext cx="1406327" cy="1316887"/>
              <a:chOff x="7539137" y="1540082"/>
              <a:chExt cx="1406327" cy="1316887"/>
            </a:xfrm>
          </p:grpSpPr>
          <p:sp>
            <p:nvSpPr>
              <p:cNvPr id="46" name="矩形 45"/>
              <p:cNvSpPr/>
              <p:nvPr/>
            </p:nvSpPr>
            <p:spPr>
              <a:xfrm>
                <a:off x="7543801" y="1540082"/>
                <a:ext cx="1396999" cy="969168"/>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7" name="组合 46"/>
              <p:cNvGrpSpPr/>
              <p:nvPr/>
            </p:nvGrpSpPr>
            <p:grpSpPr>
              <a:xfrm>
                <a:off x="7539137" y="2487637"/>
                <a:ext cx="1406327" cy="369332"/>
                <a:chOff x="618233" y="6372528"/>
                <a:chExt cx="5775312" cy="369332"/>
              </a:xfrm>
            </p:grpSpPr>
            <p:sp>
              <p:nvSpPr>
                <p:cNvPr id="48" name="矩形: 圆角 47"/>
                <p:cNvSpPr/>
                <p:nvPr/>
              </p:nvSpPr>
              <p:spPr>
                <a:xfrm>
                  <a:off x="618233" y="6384281"/>
                  <a:ext cx="5775312"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49" name="文本框 48"/>
                <p:cNvSpPr txBox="1"/>
                <p:nvPr/>
              </p:nvSpPr>
              <p:spPr>
                <a:xfrm>
                  <a:off x="1060956" y="6372528"/>
                  <a:ext cx="4889866" cy="369332"/>
                </a:xfrm>
                <a:prstGeom prst="rect">
                  <a:avLst/>
                </a:prstGeom>
                <a:noFill/>
              </p:spPr>
              <p:txBody>
                <a:bodyPr wrap="square" rtlCol="0">
                  <a:spAutoFit/>
                </a:bodyPr>
                <a:lstStyle/>
                <a:p>
                  <a:pPr algn="ctr"/>
                  <a:r>
                    <a:rPr lang="en-US" altLang="zh-CN" dirty="0">
                      <a:solidFill>
                        <a:srgbClr val="FFFFFF"/>
                      </a:solidFill>
                      <a:latin typeface="Times New Roman" panose="02020603050405020304" pitchFamily="18" charset="0"/>
                      <a:ea typeface="黑体" panose="02010609060101010101" pitchFamily="49" charset="-122"/>
                    </a:rPr>
                    <a:t>CART</a:t>
                  </a:r>
                  <a:endParaRPr lang="zh-CN" altLang="en-US" dirty="0">
                    <a:solidFill>
                      <a:srgbClr val="FFFFFF"/>
                    </a:solidFill>
                    <a:latin typeface="Times New Roman" panose="02020603050405020304" pitchFamily="18" charset="0"/>
                    <a:ea typeface="黑体" panose="02010609060101010101" pitchFamily="49" charset="-122"/>
                  </a:endParaRPr>
                </a:p>
              </p:txBody>
            </p:sp>
          </p:grpSp>
        </p:grpSp>
      </p:grpSp>
      <p:grpSp>
        <p:nvGrpSpPr>
          <p:cNvPr id="57" name="组合 56"/>
          <p:cNvGrpSpPr/>
          <p:nvPr/>
        </p:nvGrpSpPr>
        <p:grpSpPr>
          <a:xfrm>
            <a:off x="8749788" y="3210019"/>
            <a:ext cx="1406327" cy="1316887"/>
            <a:chOff x="8318880" y="1322449"/>
            <a:chExt cx="1406327" cy="1316887"/>
          </a:xfrm>
        </p:grpSpPr>
        <p:pic>
          <p:nvPicPr>
            <p:cNvPr id="10" name="图片 9"/>
            <p:cNvPicPr>
              <a:picLocks noChangeAspect="1"/>
            </p:cNvPicPr>
            <p:nvPr/>
          </p:nvPicPr>
          <p:blipFill>
            <a:blip r:embed="rId3"/>
            <a:stretch>
              <a:fillRect/>
            </a:stretch>
          </p:blipFill>
          <p:spPr>
            <a:xfrm>
              <a:off x="8340485" y="1346222"/>
              <a:ext cx="1363115" cy="923460"/>
            </a:xfrm>
            <a:prstGeom prst="rect">
              <a:avLst/>
            </a:prstGeom>
          </p:spPr>
        </p:pic>
        <p:grpSp>
          <p:nvGrpSpPr>
            <p:cNvPr id="51" name="组合 50"/>
            <p:cNvGrpSpPr/>
            <p:nvPr/>
          </p:nvGrpSpPr>
          <p:grpSpPr>
            <a:xfrm>
              <a:off x="8318880" y="1322449"/>
              <a:ext cx="1406327" cy="1316887"/>
              <a:chOff x="7539137" y="1540082"/>
              <a:chExt cx="1406327" cy="1316887"/>
            </a:xfrm>
          </p:grpSpPr>
          <p:sp>
            <p:nvSpPr>
              <p:cNvPr id="53" name="矩形 52"/>
              <p:cNvSpPr/>
              <p:nvPr/>
            </p:nvSpPr>
            <p:spPr>
              <a:xfrm>
                <a:off x="7543801" y="1540082"/>
                <a:ext cx="1396999" cy="969168"/>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4" name="组合 53"/>
              <p:cNvGrpSpPr/>
              <p:nvPr/>
            </p:nvGrpSpPr>
            <p:grpSpPr>
              <a:xfrm>
                <a:off x="7539137" y="2487637"/>
                <a:ext cx="1406327" cy="369332"/>
                <a:chOff x="618233" y="6372528"/>
                <a:chExt cx="5775312" cy="369332"/>
              </a:xfrm>
            </p:grpSpPr>
            <p:sp>
              <p:nvSpPr>
                <p:cNvPr id="55" name="矩形: 圆角 54"/>
                <p:cNvSpPr/>
                <p:nvPr/>
              </p:nvSpPr>
              <p:spPr>
                <a:xfrm>
                  <a:off x="618233" y="6384281"/>
                  <a:ext cx="5775312"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56" name="文本框 55"/>
                <p:cNvSpPr txBox="1"/>
                <p:nvPr/>
              </p:nvSpPr>
              <p:spPr>
                <a:xfrm>
                  <a:off x="1060956" y="6372528"/>
                  <a:ext cx="4889866" cy="369332"/>
                </a:xfrm>
                <a:prstGeom prst="rect">
                  <a:avLst/>
                </a:prstGeom>
                <a:noFill/>
              </p:spPr>
              <p:txBody>
                <a:bodyPr wrap="square" rtlCol="0">
                  <a:spAutoFit/>
                </a:bodyPr>
                <a:lstStyle/>
                <a:p>
                  <a:pPr algn="ctr"/>
                  <a:r>
                    <a:rPr lang="en-US" altLang="zh-CN" dirty="0">
                      <a:solidFill>
                        <a:srgbClr val="FFFFFF"/>
                      </a:solidFill>
                      <a:latin typeface="Times New Roman" panose="02020603050405020304" pitchFamily="18" charset="0"/>
                      <a:ea typeface="黑体" panose="02010609060101010101" pitchFamily="49" charset="-122"/>
                    </a:rPr>
                    <a:t>RF</a:t>
                  </a:r>
                  <a:endParaRPr lang="zh-CN" altLang="en-US" dirty="0">
                    <a:solidFill>
                      <a:srgbClr val="FFFFFF"/>
                    </a:solidFill>
                    <a:latin typeface="Times New Roman" panose="02020603050405020304" pitchFamily="18" charset="0"/>
                    <a:ea typeface="黑体" panose="02010609060101010101" pitchFamily="49" charset="-122"/>
                  </a:endParaRPr>
                </a:p>
              </p:txBody>
            </p:sp>
          </p:grpSp>
        </p:grpSp>
      </p:grpSp>
      <p:grpSp>
        <p:nvGrpSpPr>
          <p:cNvPr id="1024" name="组合 1023"/>
          <p:cNvGrpSpPr/>
          <p:nvPr/>
        </p:nvGrpSpPr>
        <p:grpSpPr>
          <a:xfrm>
            <a:off x="10460821" y="3210019"/>
            <a:ext cx="1414224" cy="1316887"/>
            <a:chOff x="8034576" y="1322449"/>
            <a:chExt cx="1414224" cy="1316887"/>
          </a:xfrm>
        </p:grpSpPr>
        <p:pic>
          <p:nvPicPr>
            <p:cNvPr id="34" name="图片 33"/>
            <p:cNvPicPr>
              <a:picLocks noChangeAspect="1"/>
            </p:cNvPicPr>
            <p:nvPr/>
          </p:nvPicPr>
          <p:blipFill>
            <a:blip r:embed="rId4"/>
            <a:stretch>
              <a:fillRect/>
            </a:stretch>
          </p:blipFill>
          <p:spPr>
            <a:xfrm>
              <a:off x="8034576" y="1323042"/>
              <a:ext cx="1414224" cy="946640"/>
            </a:xfrm>
            <a:prstGeom prst="rect">
              <a:avLst/>
            </a:prstGeom>
          </p:spPr>
        </p:pic>
        <p:grpSp>
          <p:nvGrpSpPr>
            <p:cNvPr id="58" name="组合 57"/>
            <p:cNvGrpSpPr/>
            <p:nvPr/>
          </p:nvGrpSpPr>
          <p:grpSpPr>
            <a:xfrm>
              <a:off x="8042473" y="1322449"/>
              <a:ext cx="1406327" cy="1316887"/>
              <a:chOff x="7539137" y="1540082"/>
              <a:chExt cx="1406327" cy="1316887"/>
            </a:xfrm>
          </p:grpSpPr>
          <p:sp>
            <p:nvSpPr>
              <p:cNvPr id="60" name="矩形 59"/>
              <p:cNvSpPr/>
              <p:nvPr/>
            </p:nvSpPr>
            <p:spPr>
              <a:xfrm>
                <a:off x="7543801" y="1540082"/>
                <a:ext cx="1396999" cy="969168"/>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1" name="组合 60"/>
              <p:cNvGrpSpPr/>
              <p:nvPr/>
            </p:nvGrpSpPr>
            <p:grpSpPr>
              <a:xfrm>
                <a:off x="7539137" y="2487637"/>
                <a:ext cx="1406327" cy="369332"/>
                <a:chOff x="618233" y="6372528"/>
                <a:chExt cx="5775312" cy="369332"/>
              </a:xfrm>
            </p:grpSpPr>
            <p:sp>
              <p:nvSpPr>
                <p:cNvPr id="62" name="矩形: 圆角 61"/>
                <p:cNvSpPr/>
                <p:nvPr/>
              </p:nvSpPr>
              <p:spPr>
                <a:xfrm>
                  <a:off x="618233" y="6384281"/>
                  <a:ext cx="5775312"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63" name="文本框 62"/>
                <p:cNvSpPr txBox="1"/>
                <p:nvPr/>
              </p:nvSpPr>
              <p:spPr>
                <a:xfrm>
                  <a:off x="1060956" y="6372528"/>
                  <a:ext cx="4889866" cy="369332"/>
                </a:xfrm>
                <a:prstGeom prst="rect">
                  <a:avLst/>
                </a:prstGeom>
                <a:noFill/>
              </p:spPr>
              <p:txBody>
                <a:bodyPr wrap="square" rtlCol="0">
                  <a:spAutoFit/>
                </a:bodyPr>
                <a:lstStyle/>
                <a:p>
                  <a:pPr algn="ctr"/>
                  <a:r>
                    <a:rPr lang="en-US" altLang="zh-CN" dirty="0">
                      <a:solidFill>
                        <a:srgbClr val="FFFFFF"/>
                      </a:solidFill>
                      <a:latin typeface="Times New Roman" panose="02020603050405020304" pitchFamily="18" charset="0"/>
                      <a:ea typeface="黑体" panose="02010609060101010101" pitchFamily="49" charset="-122"/>
                    </a:rPr>
                    <a:t>GBDT</a:t>
                  </a:r>
                  <a:endParaRPr lang="zh-CN" altLang="en-US" dirty="0">
                    <a:solidFill>
                      <a:srgbClr val="FFFFFF"/>
                    </a:solidFill>
                    <a:latin typeface="Times New Roman" panose="02020603050405020304" pitchFamily="18" charset="0"/>
                    <a:ea typeface="黑体" panose="02010609060101010101" pitchFamily="49" charset="-122"/>
                  </a:endParaRPr>
                </a:p>
              </p:txBody>
            </p:sp>
          </p:grpSp>
        </p:grpSp>
      </p:grpSp>
      <p:grpSp>
        <p:nvGrpSpPr>
          <p:cNvPr id="1032" name="组合 1031"/>
          <p:cNvGrpSpPr/>
          <p:nvPr/>
        </p:nvGrpSpPr>
        <p:grpSpPr>
          <a:xfrm>
            <a:off x="6959831" y="5070407"/>
            <a:ext cx="1494815" cy="1316887"/>
            <a:chOff x="7998228" y="1322449"/>
            <a:chExt cx="1494815" cy="1316887"/>
          </a:xfrm>
        </p:grpSpPr>
        <p:pic>
          <p:nvPicPr>
            <p:cNvPr id="17" name="图片 16"/>
            <p:cNvPicPr>
              <a:picLocks noChangeAspect="1"/>
            </p:cNvPicPr>
            <p:nvPr/>
          </p:nvPicPr>
          <p:blipFill>
            <a:blip r:embed="rId5"/>
            <a:stretch>
              <a:fillRect/>
            </a:stretch>
          </p:blipFill>
          <p:spPr>
            <a:xfrm>
              <a:off x="7998228" y="1388542"/>
              <a:ext cx="1494815" cy="827123"/>
            </a:xfrm>
            <a:prstGeom prst="rect">
              <a:avLst/>
            </a:prstGeom>
          </p:spPr>
        </p:pic>
        <p:grpSp>
          <p:nvGrpSpPr>
            <p:cNvPr id="1025" name="组合 1024"/>
            <p:cNvGrpSpPr/>
            <p:nvPr/>
          </p:nvGrpSpPr>
          <p:grpSpPr>
            <a:xfrm>
              <a:off x="8042473" y="1322449"/>
              <a:ext cx="1406327" cy="1316887"/>
              <a:chOff x="7539137" y="1540082"/>
              <a:chExt cx="1406327" cy="1316887"/>
            </a:xfrm>
          </p:grpSpPr>
          <p:sp>
            <p:nvSpPr>
              <p:cNvPr id="1028" name="矩形 1027"/>
              <p:cNvSpPr/>
              <p:nvPr/>
            </p:nvSpPr>
            <p:spPr>
              <a:xfrm>
                <a:off x="7543801" y="1540082"/>
                <a:ext cx="1396999" cy="969168"/>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29" name="组合 1028"/>
              <p:cNvGrpSpPr/>
              <p:nvPr/>
            </p:nvGrpSpPr>
            <p:grpSpPr>
              <a:xfrm>
                <a:off x="7539137" y="2487637"/>
                <a:ext cx="1406327" cy="369332"/>
                <a:chOff x="618233" y="6372528"/>
                <a:chExt cx="5775312" cy="369332"/>
              </a:xfrm>
            </p:grpSpPr>
            <p:sp>
              <p:nvSpPr>
                <p:cNvPr id="1030" name="矩形: 圆角 1029"/>
                <p:cNvSpPr/>
                <p:nvPr/>
              </p:nvSpPr>
              <p:spPr>
                <a:xfrm>
                  <a:off x="618233" y="6384281"/>
                  <a:ext cx="5775312"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1031" name="文本框 1030"/>
                <p:cNvSpPr txBox="1"/>
                <p:nvPr/>
              </p:nvSpPr>
              <p:spPr>
                <a:xfrm>
                  <a:off x="1060956" y="6372528"/>
                  <a:ext cx="4889866" cy="369332"/>
                </a:xfrm>
                <a:prstGeom prst="rect">
                  <a:avLst/>
                </a:prstGeom>
                <a:noFill/>
              </p:spPr>
              <p:txBody>
                <a:bodyPr wrap="square" rtlCol="0">
                  <a:spAutoFit/>
                </a:bodyPr>
                <a:lstStyle/>
                <a:p>
                  <a:pPr algn="ctr"/>
                  <a:r>
                    <a:rPr lang="en-US" altLang="zh-CN" dirty="0">
                      <a:solidFill>
                        <a:srgbClr val="FFFFFF"/>
                      </a:solidFill>
                      <a:latin typeface="Times New Roman" panose="02020603050405020304" pitchFamily="18" charset="0"/>
                      <a:ea typeface="黑体" panose="02010609060101010101" pitchFamily="49" charset="-122"/>
                    </a:rPr>
                    <a:t>MLP</a:t>
                  </a:r>
                  <a:endParaRPr lang="zh-CN" altLang="en-US" dirty="0">
                    <a:solidFill>
                      <a:srgbClr val="FFFFFF"/>
                    </a:solidFill>
                    <a:latin typeface="Times New Roman" panose="02020603050405020304" pitchFamily="18" charset="0"/>
                    <a:ea typeface="黑体" panose="02010609060101010101" pitchFamily="49" charset="-122"/>
                  </a:endParaRPr>
                </a:p>
              </p:txBody>
            </p:sp>
          </p:grpSp>
        </p:grpSp>
      </p:grpSp>
      <p:grpSp>
        <p:nvGrpSpPr>
          <p:cNvPr id="1039" name="组合 1038"/>
          <p:cNvGrpSpPr/>
          <p:nvPr/>
        </p:nvGrpSpPr>
        <p:grpSpPr>
          <a:xfrm>
            <a:off x="8744789" y="5070407"/>
            <a:ext cx="1406669" cy="1316887"/>
            <a:chOff x="7921175" y="1322449"/>
            <a:chExt cx="1406669" cy="1316887"/>
          </a:xfrm>
        </p:grpSpPr>
        <p:pic>
          <p:nvPicPr>
            <p:cNvPr id="30" name="图片 29"/>
            <p:cNvPicPr>
              <a:picLocks noChangeAspect="1"/>
            </p:cNvPicPr>
            <p:nvPr/>
          </p:nvPicPr>
          <p:blipFill>
            <a:blip r:embed="rId6"/>
            <a:stretch>
              <a:fillRect/>
            </a:stretch>
          </p:blipFill>
          <p:spPr>
            <a:xfrm>
              <a:off x="7921175" y="1348379"/>
              <a:ext cx="1402005" cy="888350"/>
            </a:xfrm>
            <a:prstGeom prst="rect">
              <a:avLst/>
            </a:prstGeom>
          </p:spPr>
        </p:pic>
        <p:grpSp>
          <p:nvGrpSpPr>
            <p:cNvPr id="1033" name="组合 1032"/>
            <p:cNvGrpSpPr/>
            <p:nvPr/>
          </p:nvGrpSpPr>
          <p:grpSpPr>
            <a:xfrm>
              <a:off x="7921517" y="1322449"/>
              <a:ext cx="1406327" cy="1316887"/>
              <a:chOff x="7539137" y="1540082"/>
              <a:chExt cx="1406327" cy="1316887"/>
            </a:xfrm>
          </p:grpSpPr>
          <p:sp>
            <p:nvSpPr>
              <p:cNvPr id="1035" name="矩形 1034"/>
              <p:cNvSpPr/>
              <p:nvPr/>
            </p:nvSpPr>
            <p:spPr>
              <a:xfrm>
                <a:off x="7543801" y="1540082"/>
                <a:ext cx="1396999" cy="969168"/>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36" name="组合 1035"/>
              <p:cNvGrpSpPr/>
              <p:nvPr/>
            </p:nvGrpSpPr>
            <p:grpSpPr>
              <a:xfrm>
                <a:off x="7539137" y="2487637"/>
                <a:ext cx="1406327" cy="369332"/>
                <a:chOff x="618233" y="6372528"/>
                <a:chExt cx="5775312" cy="369332"/>
              </a:xfrm>
            </p:grpSpPr>
            <p:sp>
              <p:nvSpPr>
                <p:cNvPr id="1037" name="矩形: 圆角 1036"/>
                <p:cNvSpPr/>
                <p:nvPr/>
              </p:nvSpPr>
              <p:spPr>
                <a:xfrm>
                  <a:off x="618233" y="6384281"/>
                  <a:ext cx="5775312"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1038" name="文本框 1037"/>
                <p:cNvSpPr txBox="1"/>
                <p:nvPr/>
              </p:nvSpPr>
              <p:spPr>
                <a:xfrm>
                  <a:off x="1060956" y="6372528"/>
                  <a:ext cx="4889866" cy="369332"/>
                </a:xfrm>
                <a:prstGeom prst="rect">
                  <a:avLst/>
                </a:prstGeom>
                <a:noFill/>
              </p:spPr>
              <p:txBody>
                <a:bodyPr wrap="square" rtlCol="0">
                  <a:spAutoFit/>
                </a:bodyPr>
                <a:lstStyle/>
                <a:p>
                  <a:pPr algn="ctr"/>
                  <a:r>
                    <a:rPr lang="en-US" altLang="zh-CN" dirty="0">
                      <a:solidFill>
                        <a:srgbClr val="FFFFFF"/>
                      </a:solidFill>
                      <a:latin typeface="Times New Roman" panose="02020603050405020304" pitchFamily="18" charset="0"/>
                      <a:ea typeface="黑体" panose="02010609060101010101" pitchFamily="49" charset="-122"/>
                    </a:rPr>
                    <a:t>CNN</a:t>
                  </a:r>
                  <a:endParaRPr lang="zh-CN" altLang="en-US" dirty="0">
                    <a:solidFill>
                      <a:srgbClr val="FFFFFF"/>
                    </a:solidFill>
                    <a:latin typeface="Times New Roman" panose="02020603050405020304" pitchFamily="18" charset="0"/>
                    <a:ea typeface="黑体" panose="02010609060101010101" pitchFamily="49" charset="-122"/>
                  </a:endParaRPr>
                </a:p>
              </p:txBody>
            </p:sp>
          </p:grpSp>
        </p:grpSp>
      </p:grpSp>
      <p:grpSp>
        <p:nvGrpSpPr>
          <p:cNvPr id="1046" name="组合 1045"/>
          <p:cNvGrpSpPr/>
          <p:nvPr/>
        </p:nvGrpSpPr>
        <p:grpSpPr>
          <a:xfrm>
            <a:off x="10441601" y="5055954"/>
            <a:ext cx="1406326" cy="1331340"/>
            <a:chOff x="7790880" y="1307996"/>
            <a:chExt cx="1406326" cy="1331340"/>
          </a:xfrm>
        </p:grpSpPr>
        <p:pic>
          <p:nvPicPr>
            <p:cNvPr id="36" name="图片 35"/>
            <p:cNvPicPr>
              <a:picLocks noChangeAspect="1"/>
            </p:cNvPicPr>
            <p:nvPr/>
          </p:nvPicPr>
          <p:blipFill rotWithShape="1">
            <a:blip r:embed="rId7"/>
            <a:srcRect r="7855"/>
            <a:stretch>
              <a:fillRect/>
            </a:stretch>
          </p:blipFill>
          <p:spPr bwMode="auto">
            <a:xfrm>
              <a:off x="7921517" y="1307996"/>
              <a:ext cx="1190715" cy="982403"/>
            </a:xfrm>
            <a:prstGeom prst="rect">
              <a:avLst/>
            </a:prstGeom>
            <a:ln>
              <a:noFill/>
            </a:ln>
          </p:spPr>
        </p:pic>
        <p:grpSp>
          <p:nvGrpSpPr>
            <p:cNvPr id="1040" name="组合 1039"/>
            <p:cNvGrpSpPr/>
            <p:nvPr/>
          </p:nvGrpSpPr>
          <p:grpSpPr>
            <a:xfrm>
              <a:off x="7790880" y="1322449"/>
              <a:ext cx="1406326" cy="1316887"/>
              <a:chOff x="7539138" y="1540082"/>
              <a:chExt cx="1406326" cy="1316887"/>
            </a:xfrm>
          </p:grpSpPr>
          <p:sp>
            <p:nvSpPr>
              <p:cNvPr id="1042" name="矩形 1041"/>
              <p:cNvSpPr/>
              <p:nvPr/>
            </p:nvSpPr>
            <p:spPr>
              <a:xfrm>
                <a:off x="7543801" y="1540082"/>
                <a:ext cx="1396999" cy="969168"/>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43" name="组合 1042"/>
              <p:cNvGrpSpPr/>
              <p:nvPr/>
            </p:nvGrpSpPr>
            <p:grpSpPr>
              <a:xfrm>
                <a:off x="7539138" y="2487637"/>
                <a:ext cx="1406326" cy="369332"/>
                <a:chOff x="618237" y="6372528"/>
                <a:chExt cx="5775308" cy="369332"/>
              </a:xfrm>
            </p:grpSpPr>
            <p:sp>
              <p:nvSpPr>
                <p:cNvPr id="1044" name="矩形: 圆角 1043"/>
                <p:cNvSpPr/>
                <p:nvPr/>
              </p:nvSpPr>
              <p:spPr>
                <a:xfrm>
                  <a:off x="618237" y="6384281"/>
                  <a:ext cx="5775308"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1045" name="文本框 1044"/>
                <p:cNvSpPr txBox="1"/>
                <p:nvPr/>
              </p:nvSpPr>
              <p:spPr>
                <a:xfrm>
                  <a:off x="739171" y="6372528"/>
                  <a:ext cx="5533433" cy="369332"/>
                </a:xfrm>
                <a:prstGeom prst="rect">
                  <a:avLst/>
                </a:prstGeom>
                <a:noFill/>
              </p:spPr>
              <p:txBody>
                <a:bodyPr wrap="square" rtlCol="0">
                  <a:spAutoFit/>
                </a:bodyPr>
                <a:lstStyle/>
                <a:p>
                  <a:pPr algn="ctr"/>
                  <a:r>
                    <a:rPr lang="en-US" altLang="zh-CN" dirty="0">
                      <a:solidFill>
                        <a:srgbClr val="FFFFFF"/>
                      </a:solidFill>
                      <a:latin typeface="Times New Roman" panose="02020603050405020304" pitchFamily="18" charset="0"/>
                      <a:ea typeface="黑体" panose="02010609060101010101" pitchFamily="49" charset="-122"/>
                    </a:rPr>
                    <a:t>GANDALF</a:t>
                  </a:r>
                  <a:endParaRPr lang="zh-CN" altLang="en-US" dirty="0">
                    <a:solidFill>
                      <a:srgbClr val="FFFFFF"/>
                    </a:solidFill>
                    <a:latin typeface="Times New Roman" panose="02020603050405020304" pitchFamily="18" charset="0"/>
                    <a:ea typeface="黑体" panose="02010609060101010101" pitchFamily="49" charset="-122"/>
                  </a:endParaRPr>
                </a:p>
              </p:txBody>
            </p:sp>
          </p:grpSp>
        </p:grpSp>
      </p:grpSp>
      <p:sp>
        <p:nvSpPr>
          <p:cNvPr id="1048" name="文本框 1047"/>
          <p:cNvSpPr txBox="1"/>
          <p:nvPr/>
        </p:nvSpPr>
        <p:spPr>
          <a:xfrm>
            <a:off x="6461468" y="1201953"/>
            <a:ext cx="492443" cy="1706842"/>
          </a:xfrm>
          <a:prstGeom prst="rect">
            <a:avLst/>
          </a:prstGeom>
          <a:noFill/>
        </p:spPr>
        <p:txBody>
          <a:bodyPr vert="eaVert" wrap="square" rtlCol="0">
            <a:spAutoFit/>
          </a:bodyPr>
          <a:lstStyle/>
          <a:p>
            <a:pPr algn="ctr"/>
            <a:r>
              <a:rPr lang="zh-CN" altLang="en-US" sz="2000" b="1" dirty="0">
                <a:solidFill>
                  <a:srgbClr val="FF0000"/>
                </a:solidFill>
                <a:latin typeface="黑体" panose="02010609060101010101" pitchFamily="49" charset="-122"/>
                <a:ea typeface="黑体" panose="02010609060101010101" pitchFamily="49" charset="-122"/>
              </a:rPr>
              <a:t>支持向量机</a:t>
            </a:r>
            <a:endParaRPr lang="zh-CN" altLang="en-US" sz="2000" b="1" dirty="0">
              <a:solidFill>
                <a:srgbClr val="FF0000"/>
              </a:solidFill>
              <a:latin typeface="黑体" panose="02010609060101010101" pitchFamily="49" charset="-122"/>
              <a:ea typeface="黑体" panose="02010609060101010101" pitchFamily="49" charset="-122"/>
            </a:endParaRPr>
          </a:p>
        </p:txBody>
      </p:sp>
      <p:sp>
        <p:nvSpPr>
          <p:cNvPr id="1049" name="文本框 1048"/>
          <p:cNvSpPr txBox="1"/>
          <p:nvPr/>
        </p:nvSpPr>
        <p:spPr>
          <a:xfrm>
            <a:off x="6461526" y="3014569"/>
            <a:ext cx="492443" cy="1706842"/>
          </a:xfrm>
          <a:prstGeom prst="rect">
            <a:avLst/>
          </a:prstGeom>
          <a:noFill/>
        </p:spPr>
        <p:txBody>
          <a:bodyPr vert="eaVert" wrap="square" rtlCol="0">
            <a:spAutoFit/>
          </a:bodyPr>
          <a:lstStyle/>
          <a:p>
            <a:pPr algn="ctr"/>
            <a:r>
              <a:rPr lang="zh-CN" altLang="en-US" sz="2000" b="1" dirty="0">
                <a:solidFill>
                  <a:srgbClr val="FF0000"/>
                </a:solidFill>
                <a:latin typeface="黑体" panose="02010609060101010101" pitchFamily="49" charset="-122"/>
                <a:ea typeface="黑体" panose="02010609060101010101" pitchFamily="49" charset="-122"/>
              </a:rPr>
              <a:t>基于树的模型</a:t>
            </a:r>
            <a:endParaRPr lang="zh-CN" altLang="en-US" sz="2000" b="1" dirty="0">
              <a:solidFill>
                <a:srgbClr val="FF0000"/>
              </a:solidFill>
              <a:latin typeface="黑体" panose="02010609060101010101" pitchFamily="49" charset="-122"/>
              <a:ea typeface="黑体" panose="02010609060101010101" pitchFamily="49" charset="-122"/>
            </a:endParaRPr>
          </a:p>
        </p:txBody>
      </p:sp>
      <p:sp>
        <p:nvSpPr>
          <p:cNvPr id="1050" name="文本框 1049"/>
          <p:cNvSpPr txBox="1"/>
          <p:nvPr/>
        </p:nvSpPr>
        <p:spPr>
          <a:xfrm>
            <a:off x="6461564" y="4876453"/>
            <a:ext cx="492443" cy="1706842"/>
          </a:xfrm>
          <a:prstGeom prst="rect">
            <a:avLst/>
          </a:prstGeom>
          <a:noFill/>
        </p:spPr>
        <p:txBody>
          <a:bodyPr vert="eaVert" wrap="square" rtlCol="0">
            <a:spAutoFit/>
          </a:bodyPr>
          <a:lstStyle/>
          <a:p>
            <a:pPr algn="ctr"/>
            <a:r>
              <a:rPr lang="zh-CN" altLang="en-US" sz="2000" b="1" dirty="0">
                <a:solidFill>
                  <a:srgbClr val="FF0000"/>
                </a:solidFill>
                <a:latin typeface="黑体" panose="02010609060101010101" pitchFamily="49" charset="-122"/>
                <a:ea typeface="黑体" panose="02010609060101010101" pitchFamily="49" charset="-122"/>
              </a:rPr>
              <a:t>神经网络</a:t>
            </a:r>
            <a:endParaRPr lang="zh-CN" altLang="en-US" sz="2000" b="1" dirty="0">
              <a:solidFill>
                <a:srgbClr val="FF0000"/>
              </a:solidFill>
              <a:latin typeface="黑体" panose="02010609060101010101" pitchFamily="49" charset="-122"/>
              <a:ea typeface="黑体" panose="02010609060101010101" pitchFamily="49" charset="-122"/>
            </a:endParaRPr>
          </a:p>
        </p:txBody>
      </p:sp>
      <p:sp>
        <p:nvSpPr>
          <p:cNvPr id="1051" name="矩形 1050"/>
          <p:cNvSpPr/>
          <p:nvPr/>
        </p:nvSpPr>
        <p:spPr>
          <a:xfrm>
            <a:off x="187830" y="885310"/>
            <a:ext cx="5779218" cy="5648575"/>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53" name="矩形 1052">
            <a:hlinkClick r:id="rId8" action="ppaction://hlinksldjump"/>
          </p:cNvPr>
          <p:cNvSpPr/>
          <p:nvPr/>
        </p:nvSpPr>
        <p:spPr>
          <a:xfrm>
            <a:off x="10259265" y="4876453"/>
            <a:ext cx="1744906" cy="1706842"/>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055" name="直接连接符 1054"/>
          <p:cNvCxnSpPr/>
          <p:nvPr/>
        </p:nvCxnSpPr>
        <p:spPr>
          <a:xfrm>
            <a:off x="5720080" y="2092960"/>
            <a:ext cx="616914" cy="1757679"/>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6" name="直接连接符 1055"/>
          <p:cNvCxnSpPr/>
          <p:nvPr/>
        </p:nvCxnSpPr>
        <p:spPr>
          <a:xfrm>
            <a:off x="5720080" y="3881120"/>
            <a:ext cx="650240" cy="0"/>
          </a:xfrm>
          <a:prstGeom prst="line">
            <a:avLst/>
          </a:prstGeom>
          <a:ln w="38100">
            <a:solidFill>
              <a:srgbClr val="5580FF"/>
            </a:solidFill>
            <a:tailEnd type="triangle"/>
          </a:ln>
        </p:spPr>
        <p:style>
          <a:lnRef idx="1">
            <a:schemeClr val="accent1"/>
          </a:lnRef>
          <a:fillRef idx="0">
            <a:schemeClr val="accent1"/>
          </a:fillRef>
          <a:effectRef idx="0">
            <a:schemeClr val="accent1"/>
          </a:effectRef>
          <a:fontRef idx="minor">
            <a:schemeClr val="tx1"/>
          </a:fontRef>
        </p:style>
      </p:cxnSp>
      <p:cxnSp>
        <p:nvCxnSpPr>
          <p:cNvPr id="1057" name="直接连接符 1056"/>
          <p:cNvCxnSpPr/>
          <p:nvPr/>
        </p:nvCxnSpPr>
        <p:spPr>
          <a:xfrm>
            <a:off x="5720080" y="5770880"/>
            <a:ext cx="650240" cy="0"/>
          </a:xfrm>
          <a:prstGeom prst="line">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58" name="直接连接符 1057"/>
          <p:cNvCxnSpPr/>
          <p:nvPr/>
        </p:nvCxnSpPr>
        <p:spPr>
          <a:xfrm>
            <a:off x="5716568" y="2129463"/>
            <a:ext cx="637091" cy="3529658"/>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9" name="直接连接符 1058"/>
          <p:cNvCxnSpPr/>
          <p:nvPr/>
        </p:nvCxnSpPr>
        <p:spPr>
          <a:xfrm flipV="1">
            <a:off x="5730440" y="3911602"/>
            <a:ext cx="636268" cy="1859278"/>
          </a:xfrm>
          <a:prstGeom prst="line">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66" name="直接连接符 1065"/>
          <p:cNvCxnSpPr/>
          <p:nvPr/>
        </p:nvCxnSpPr>
        <p:spPr>
          <a:xfrm>
            <a:off x="5720080" y="2092960"/>
            <a:ext cx="650240" cy="0"/>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3" name="直接连接符 1072"/>
          <p:cNvCxnSpPr/>
          <p:nvPr/>
        </p:nvCxnSpPr>
        <p:spPr>
          <a:xfrm flipV="1">
            <a:off x="5720080" y="2129463"/>
            <a:ext cx="633579" cy="1761817"/>
          </a:xfrm>
          <a:prstGeom prst="line">
            <a:avLst/>
          </a:prstGeom>
          <a:ln w="38100">
            <a:solidFill>
              <a:srgbClr val="5580FF"/>
            </a:solidFill>
            <a:tailEnd type="triangle"/>
          </a:ln>
        </p:spPr>
        <p:style>
          <a:lnRef idx="1">
            <a:schemeClr val="accent1"/>
          </a:lnRef>
          <a:fillRef idx="0">
            <a:schemeClr val="accent1"/>
          </a:fillRef>
          <a:effectRef idx="0">
            <a:schemeClr val="accent1"/>
          </a:effectRef>
          <a:fontRef idx="minor">
            <a:schemeClr val="tx1"/>
          </a:fontRef>
        </p:style>
      </p:cxnSp>
      <p:cxnSp>
        <p:nvCxnSpPr>
          <p:cNvPr id="1074" name="直接连接符 1073"/>
          <p:cNvCxnSpPr/>
          <p:nvPr/>
        </p:nvCxnSpPr>
        <p:spPr>
          <a:xfrm>
            <a:off x="5729937" y="3887141"/>
            <a:ext cx="636771" cy="1883739"/>
          </a:xfrm>
          <a:prstGeom prst="line">
            <a:avLst/>
          </a:prstGeom>
          <a:ln w="38100">
            <a:solidFill>
              <a:srgbClr val="5580FF"/>
            </a:solidFill>
            <a:tailEnd type="triangle"/>
          </a:ln>
        </p:spPr>
        <p:style>
          <a:lnRef idx="1">
            <a:schemeClr val="accent1"/>
          </a:lnRef>
          <a:fillRef idx="0">
            <a:schemeClr val="accent1"/>
          </a:fillRef>
          <a:effectRef idx="0">
            <a:schemeClr val="accent1"/>
          </a:effectRef>
          <a:fontRef idx="minor">
            <a:schemeClr val="tx1"/>
          </a:fontRef>
        </p:style>
      </p:cxnSp>
      <p:cxnSp>
        <p:nvCxnSpPr>
          <p:cNvPr id="1082" name="直接连接符 1081"/>
          <p:cNvCxnSpPr/>
          <p:nvPr/>
        </p:nvCxnSpPr>
        <p:spPr>
          <a:xfrm flipV="1">
            <a:off x="5730440" y="2103120"/>
            <a:ext cx="622688" cy="3667760"/>
          </a:xfrm>
          <a:prstGeom prst="line">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90" name="矩形: 圆角 1089"/>
          <p:cNvSpPr/>
          <p:nvPr/>
        </p:nvSpPr>
        <p:spPr>
          <a:xfrm>
            <a:off x="8633072" y="1339720"/>
            <a:ext cx="3210191" cy="1534331"/>
          </a:xfrm>
          <a:prstGeom prst="roundRect">
            <a:avLst/>
          </a:prstGeom>
          <a:solidFill>
            <a:srgbClr val="5580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1" name="文本框 1090"/>
          <p:cNvSpPr txBox="1"/>
          <p:nvPr/>
        </p:nvSpPr>
        <p:spPr>
          <a:xfrm>
            <a:off x="8820847" y="1349996"/>
            <a:ext cx="2834640" cy="1534331"/>
          </a:xfrm>
          <a:prstGeom prst="rect">
            <a:avLst/>
          </a:prstGeom>
          <a:noFill/>
        </p:spPr>
        <p:txBody>
          <a:bodyPr wrap="square">
            <a:spAutoFit/>
          </a:bodyPr>
          <a:lstStyle/>
          <a:p>
            <a:pPr algn="just" hangingPunct="1">
              <a:lnSpc>
                <a:spcPct val="120000"/>
              </a:lnSpc>
            </a:pPr>
            <a:r>
              <a:rPr lang="zh-CN" altLang="en-US" sz="2000" dirty="0">
                <a:solidFill>
                  <a:srgbClr val="FFFFFF"/>
                </a:solidFill>
                <a:latin typeface="Times New Roman" panose="02020603050405020304" pitchFamily="18" charset="0"/>
                <a:ea typeface="黑体" panose="02010609060101010101" pitchFamily="49" charset="-122"/>
              </a:rPr>
              <a:t>每种模型在每种输入组合下均重复训练和测试</a:t>
            </a:r>
            <a:r>
              <a:rPr lang="en-US" altLang="zh-CN" sz="2000" dirty="0">
                <a:solidFill>
                  <a:srgbClr val="FFFFFF"/>
                </a:solidFill>
                <a:latin typeface="Times New Roman" panose="02020603050405020304" pitchFamily="18" charset="0"/>
                <a:ea typeface="黑体" panose="02010609060101010101" pitchFamily="49" charset="-122"/>
              </a:rPr>
              <a:t>10</a:t>
            </a:r>
            <a:r>
              <a:rPr lang="zh-CN" altLang="en-US" sz="2000" dirty="0">
                <a:solidFill>
                  <a:srgbClr val="FFFFFF"/>
                </a:solidFill>
                <a:latin typeface="Times New Roman" panose="02020603050405020304" pitchFamily="18" charset="0"/>
                <a:ea typeface="黑体" panose="02010609060101010101" pitchFamily="49" charset="-122"/>
              </a:rPr>
              <a:t>次，取</a:t>
            </a:r>
            <a:r>
              <a:rPr lang="en-US" altLang="zh-CN" sz="2000" dirty="0">
                <a:solidFill>
                  <a:srgbClr val="FFFFFF"/>
                </a:solidFill>
                <a:latin typeface="Times New Roman" panose="02020603050405020304" pitchFamily="18" charset="0"/>
                <a:ea typeface="黑体" panose="02010609060101010101" pitchFamily="49" charset="-122"/>
              </a:rPr>
              <a:t>10</a:t>
            </a:r>
            <a:r>
              <a:rPr lang="zh-CN" altLang="en-US" sz="2000" dirty="0">
                <a:solidFill>
                  <a:srgbClr val="FFFFFF"/>
                </a:solidFill>
                <a:latin typeface="Times New Roman" panose="02020603050405020304" pitchFamily="18" charset="0"/>
                <a:ea typeface="黑体" panose="02010609060101010101" pitchFamily="49" charset="-122"/>
              </a:rPr>
              <a:t>次平均预测概率为最终输出。</a:t>
            </a:r>
            <a:endParaRPr lang="en-US" altLang="zh-CN" sz="2000" dirty="0">
              <a:solidFill>
                <a:srgbClr val="FFFFFF"/>
              </a:solidFill>
              <a:latin typeface="Times New Roman" panose="02020603050405020304" pitchFamily="18" charset="0"/>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5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6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5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5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5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5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8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7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9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9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 grpId="0" animBg="1"/>
      <p:bldP spid="1090" grpId="0" animBg="1"/>
      <p:bldP spid="109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fld id="{E93F98B2-3005-4B64-AA58-642B4DAC36DC}" type="slidenum">
              <a:rPr lang="zh-CN" altLang="en-US" smtClean="0"/>
            </a:fld>
            <a:endParaRPr lang="zh-CN" altLang="en-US" dirty="0"/>
          </a:p>
        </p:txBody>
      </p:sp>
      <p:sp>
        <p:nvSpPr>
          <p:cNvPr id="3" name="矩形 2"/>
          <p:cNvSpPr>
            <a:spLocks noChangeArrowheads="1"/>
          </p:cNvSpPr>
          <p:nvPr/>
        </p:nvSpPr>
        <p:spPr bwMode="auto">
          <a:xfrm>
            <a:off x="239713" y="152400"/>
            <a:ext cx="9595167"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zh-CN" sz="3600" b="1" dirty="0">
                <a:latin typeface="Times New Roman" panose="02020603050405020304" pitchFamily="18" charset="0"/>
                <a:ea typeface="黑体" panose="02010609060101010101" pitchFamily="49" charset="-122"/>
                <a:cs typeface="Times New Roman" panose="02020603050405020304" pitchFamily="18" charset="0"/>
              </a:rPr>
              <a:t>3.3  </a:t>
            </a:r>
            <a:r>
              <a:rPr lang="zh-CN" altLang="en-US" sz="3600" b="1" dirty="0">
                <a:latin typeface="Times New Roman" panose="02020603050405020304" pitchFamily="18" charset="0"/>
                <a:ea typeface="黑体" panose="02010609060101010101" pitchFamily="49" charset="-122"/>
                <a:cs typeface="Times New Roman" panose="02020603050405020304" pitchFamily="18" charset="0"/>
              </a:rPr>
              <a:t>分类精度评价指标</a:t>
            </a:r>
            <a:r>
              <a:rPr lang="en-US" altLang="zh-CN" sz="3600" b="1" dirty="0">
                <a:latin typeface="Times New Roman" panose="02020603050405020304" pitchFamily="18" charset="0"/>
                <a:ea typeface="黑体" panose="02010609060101010101" pitchFamily="49" charset="-122"/>
                <a:cs typeface="Times New Roman" panose="02020603050405020304" pitchFamily="18" charset="0"/>
              </a:rPr>
              <a:t>  </a:t>
            </a:r>
            <a:endParaRPr lang="zh-CN" altLang="en-US" sz="3600" b="1" dirty="0">
              <a:latin typeface="Times New Roman" panose="02020603050405020304" pitchFamily="18" charset="0"/>
              <a:ea typeface="黑体" panose="02010609060101010101" pitchFamily="49" charset="-122"/>
              <a:cs typeface="Times New Roman" panose="02020603050405020304" pitchFamily="18" charset="0"/>
            </a:endParaRPr>
          </a:p>
        </p:txBody>
      </p:sp>
      <mc:AlternateContent xmlns:mc="http://schemas.openxmlformats.org/markup-compatibility/2006">
        <mc:Choice xmlns:a14="http://schemas.microsoft.com/office/drawing/2010/main" Requires="a14">
          <p:sp>
            <p:nvSpPr>
              <p:cNvPr id="5" name="文本框 4"/>
              <p:cNvSpPr txBox="1"/>
              <p:nvPr/>
            </p:nvSpPr>
            <p:spPr>
              <a:xfrm>
                <a:off x="7428631" y="3907271"/>
                <a:ext cx="2998898" cy="436979"/>
              </a:xfrm>
              <a:prstGeom prst="rect">
                <a:avLst/>
              </a:prstGeom>
              <a:solidFill>
                <a:schemeClr val="bg1"/>
              </a:solidFill>
            </p:spPr>
            <p:txBody>
              <a:bodyPr wrap="none" lIns="0" tIns="0" rIns="0" bIns="0" rtlCol="0">
                <a:spAutoFit/>
              </a:bodyPr>
              <a:lstStyle/>
              <a:p>
                <a:r>
                  <a:rPr lang="zh-CN" altLang="en-US" sz="2000" dirty="0">
                    <a:latin typeface="Times New Roman" panose="02020603050405020304" pitchFamily="18" charset="0"/>
                    <a:ea typeface="黑体" panose="02010609060101010101" pitchFamily="49" charset="-122"/>
                  </a:rPr>
                  <a:t>准确率</a:t>
                </a:r>
                <a14:m>
                  <m:oMath xmlns:m="http://schemas.openxmlformats.org/officeDocument/2006/math">
                    <m:r>
                      <a:rPr lang="en-US" altLang="zh-CN" sz="2000" b="0" i="1" smtClean="0">
                        <a:latin typeface="Cambria Math" panose="02040503050406030204" pitchFamily="18" charset="0"/>
                        <a:ea typeface="黑体" panose="02010609060101010101" pitchFamily="49" charset="-122"/>
                      </a:rPr>
                      <m:t>𝐴𝐶𝐶</m:t>
                    </m:r>
                    <m:r>
                      <a:rPr lang="en-US" altLang="zh-CN" sz="2000" b="0" i="1" smtClean="0">
                        <a:latin typeface="Cambria Math" panose="02040503050406030204" pitchFamily="18" charset="0"/>
                        <a:ea typeface="黑体" panose="02010609060101010101" pitchFamily="49" charset="-122"/>
                      </a:rPr>
                      <m:t>=</m:t>
                    </m:r>
                    <m:f>
                      <m:fPr>
                        <m:ctrlPr>
                          <a:rPr lang="en-US" altLang="zh-CN" sz="2000" b="0" i="1" smtClean="0">
                            <a:latin typeface="Cambria Math" panose="02040503050406030204" pitchFamily="18" charset="0"/>
                            <a:ea typeface="黑体" panose="02010609060101010101" pitchFamily="49" charset="-122"/>
                          </a:rPr>
                        </m:ctrlPr>
                      </m:fPr>
                      <m:num>
                        <m:r>
                          <a:rPr lang="en-US" altLang="zh-CN" sz="2000" b="0" i="1" smtClean="0">
                            <a:latin typeface="Cambria Math" panose="02040503050406030204" pitchFamily="18" charset="0"/>
                            <a:ea typeface="黑体" panose="02010609060101010101" pitchFamily="49" charset="-122"/>
                          </a:rPr>
                          <m:t>𝑇𝑃</m:t>
                        </m:r>
                      </m:num>
                      <m:den>
                        <m:r>
                          <a:rPr lang="en-US" altLang="zh-CN" sz="2000" b="0" i="1" smtClean="0">
                            <a:latin typeface="Cambria Math" panose="02040503050406030204" pitchFamily="18" charset="0"/>
                            <a:ea typeface="黑体" panose="02010609060101010101" pitchFamily="49" charset="-122"/>
                          </a:rPr>
                          <m:t>𝑇𝑃</m:t>
                        </m:r>
                        <m:r>
                          <a:rPr lang="en-US" altLang="zh-CN" sz="2000" b="0" i="1" smtClean="0">
                            <a:latin typeface="Cambria Math" panose="02040503050406030204" pitchFamily="18" charset="0"/>
                            <a:ea typeface="黑体" panose="02010609060101010101" pitchFamily="49" charset="-122"/>
                          </a:rPr>
                          <m:t>+</m:t>
                        </m:r>
                        <m:r>
                          <a:rPr lang="en-US" altLang="zh-CN" sz="2000" b="0" i="1" smtClean="0">
                            <a:latin typeface="Cambria Math" panose="02040503050406030204" pitchFamily="18" charset="0"/>
                            <a:ea typeface="黑体" panose="02010609060101010101" pitchFamily="49" charset="-122"/>
                          </a:rPr>
                          <m:t>𝑇𝑁</m:t>
                        </m:r>
                        <m:r>
                          <a:rPr lang="en-US" altLang="zh-CN" sz="2000" b="0" i="1" smtClean="0">
                            <a:latin typeface="Cambria Math" panose="02040503050406030204" pitchFamily="18" charset="0"/>
                            <a:ea typeface="黑体" panose="02010609060101010101" pitchFamily="49" charset="-122"/>
                          </a:rPr>
                          <m:t>+</m:t>
                        </m:r>
                        <m:r>
                          <a:rPr lang="en-US" altLang="zh-CN" sz="2000" b="0" i="1" smtClean="0">
                            <a:latin typeface="Cambria Math" panose="02040503050406030204" pitchFamily="18" charset="0"/>
                            <a:ea typeface="黑体" panose="02010609060101010101" pitchFamily="49" charset="-122"/>
                          </a:rPr>
                          <m:t>𝐹𝑃</m:t>
                        </m:r>
                        <m:r>
                          <a:rPr lang="en-US" altLang="zh-CN" sz="2000" b="0" i="1" smtClean="0">
                            <a:latin typeface="Cambria Math" panose="02040503050406030204" pitchFamily="18" charset="0"/>
                            <a:ea typeface="黑体" panose="02010609060101010101" pitchFamily="49" charset="-122"/>
                          </a:rPr>
                          <m:t>+</m:t>
                        </m:r>
                        <m:r>
                          <a:rPr lang="en-US" altLang="zh-CN" sz="2000" b="0" i="1" smtClean="0">
                            <a:latin typeface="Cambria Math" panose="02040503050406030204" pitchFamily="18" charset="0"/>
                            <a:ea typeface="黑体" panose="02010609060101010101" pitchFamily="49" charset="-122"/>
                          </a:rPr>
                          <m:t>𝐹𝑁</m:t>
                        </m:r>
                      </m:den>
                    </m:f>
                  </m:oMath>
                </a14:m>
                <a:endParaRPr lang="zh-CN" altLang="en-US" sz="2000" dirty="0">
                  <a:latin typeface="Times New Roman" panose="02020603050405020304" pitchFamily="18" charset="0"/>
                  <a:ea typeface="黑体" panose="02010609060101010101" pitchFamily="49" charset="-122"/>
                </a:endParaRPr>
              </a:p>
            </p:txBody>
          </p:sp>
        </mc:Choice>
        <mc:Fallback>
          <p:sp>
            <p:nvSpPr>
              <p:cNvPr id="5" name="文本框 4"/>
              <p:cNvSpPr txBox="1">
                <a:spLocks noRot="1" noChangeAspect="1" noMove="1" noResize="1" noEditPoints="1" noAdjustHandles="1" noChangeArrowheads="1" noChangeShapeType="1" noTextEdit="1"/>
              </p:cNvSpPr>
              <p:nvPr/>
            </p:nvSpPr>
            <p:spPr>
              <a:xfrm>
                <a:off x="7428631" y="3907271"/>
                <a:ext cx="2998898" cy="436979"/>
              </a:xfrm>
              <a:prstGeom prst="rect">
                <a:avLst/>
              </a:prstGeom>
              <a:blipFill rotWithShape="1">
                <a:blip r:embed="rId1"/>
                <a:stretch>
                  <a:fillRect l="-13" t="-27" r="6" b="49"/>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6" name="文本框 5"/>
              <p:cNvSpPr txBox="1"/>
              <p:nvPr/>
            </p:nvSpPr>
            <p:spPr>
              <a:xfrm>
                <a:off x="7812101" y="4596094"/>
                <a:ext cx="2231958" cy="436979"/>
              </a:xfrm>
              <a:prstGeom prst="rect">
                <a:avLst/>
              </a:prstGeom>
              <a:solidFill>
                <a:schemeClr val="bg1"/>
              </a:solidFill>
            </p:spPr>
            <p:txBody>
              <a:bodyPr wrap="none" lIns="0" tIns="0" rIns="0" bIns="0" rtlCol="0">
                <a:spAutoFit/>
              </a:bodyPr>
              <a:lstStyle/>
              <a:p>
                <a:r>
                  <a:rPr lang="zh-CN" altLang="en-US" sz="2000" dirty="0">
                    <a:latin typeface="Times New Roman" panose="02020603050405020304" pitchFamily="18" charset="0"/>
                    <a:ea typeface="黑体" panose="02010609060101010101" pitchFamily="49" charset="-122"/>
                  </a:rPr>
                  <a:t>召回率</a:t>
                </a:r>
                <a14:m>
                  <m:oMath xmlns:m="http://schemas.openxmlformats.org/officeDocument/2006/math">
                    <m:r>
                      <a:rPr lang="en-US" altLang="zh-CN" sz="2000" b="0" i="1" smtClean="0">
                        <a:latin typeface="Cambria Math" panose="02040503050406030204" pitchFamily="18" charset="0"/>
                        <a:ea typeface="黑体" panose="02010609060101010101" pitchFamily="49" charset="-122"/>
                      </a:rPr>
                      <m:t>𝑅𝐸𝐶</m:t>
                    </m:r>
                    <m:r>
                      <a:rPr lang="en-US" altLang="zh-CN" sz="2000" b="0" i="1" smtClean="0">
                        <a:latin typeface="Cambria Math" panose="02040503050406030204" pitchFamily="18" charset="0"/>
                        <a:ea typeface="黑体" panose="02010609060101010101" pitchFamily="49" charset="-122"/>
                      </a:rPr>
                      <m:t>=</m:t>
                    </m:r>
                    <m:f>
                      <m:fPr>
                        <m:ctrlPr>
                          <a:rPr lang="en-US" altLang="zh-CN" sz="2000" b="0" i="1" smtClean="0">
                            <a:latin typeface="Cambria Math" panose="02040503050406030204" pitchFamily="18" charset="0"/>
                            <a:ea typeface="黑体" panose="02010609060101010101" pitchFamily="49" charset="-122"/>
                          </a:rPr>
                        </m:ctrlPr>
                      </m:fPr>
                      <m:num>
                        <m:r>
                          <a:rPr lang="en-US" altLang="zh-CN" sz="2000" b="0" i="1" smtClean="0">
                            <a:latin typeface="Cambria Math" panose="02040503050406030204" pitchFamily="18" charset="0"/>
                            <a:ea typeface="黑体" panose="02010609060101010101" pitchFamily="49" charset="-122"/>
                          </a:rPr>
                          <m:t>𝑇𝑃</m:t>
                        </m:r>
                      </m:num>
                      <m:den>
                        <m:r>
                          <a:rPr lang="en-US" altLang="zh-CN" sz="2000" b="0" i="1" smtClean="0">
                            <a:latin typeface="Cambria Math" panose="02040503050406030204" pitchFamily="18" charset="0"/>
                            <a:ea typeface="黑体" panose="02010609060101010101" pitchFamily="49" charset="-122"/>
                          </a:rPr>
                          <m:t>𝑇𝑃</m:t>
                        </m:r>
                        <m:r>
                          <a:rPr lang="en-US" altLang="zh-CN" sz="2000" b="0" i="1" smtClean="0">
                            <a:latin typeface="Cambria Math" panose="02040503050406030204" pitchFamily="18" charset="0"/>
                            <a:ea typeface="黑体" panose="02010609060101010101" pitchFamily="49" charset="-122"/>
                          </a:rPr>
                          <m:t>+</m:t>
                        </m:r>
                        <m:r>
                          <a:rPr lang="en-US" altLang="zh-CN" sz="2000" b="0" i="1" smtClean="0">
                            <a:latin typeface="Cambria Math" panose="02040503050406030204" pitchFamily="18" charset="0"/>
                            <a:ea typeface="黑体" panose="02010609060101010101" pitchFamily="49" charset="-122"/>
                          </a:rPr>
                          <m:t>𝐹𝑁</m:t>
                        </m:r>
                      </m:den>
                    </m:f>
                  </m:oMath>
                </a14:m>
                <a:endParaRPr lang="zh-CN" altLang="en-US" sz="2000" dirty="0">
                  <a:latin typeface="Times New Roman" panose="02020603050405020304" pitchFamily="18" charset="0"/>
                  <a:ea typeface="黑体" panose="02010609060101010101" pitchFamily="49" charset="-122"/>
                </a:endParaRPr>
              </a:p>
            </p:txBody>
          </p:sp>
        </mc:Choice>
        <mc:Fallback>
          <p:sp>
            <p:nvSpPr>
              <p:cNvPr id="6" name="文本框 5"/>
              <p:cNvSpPr txBox="1">
                <a:spLocks noRot="1" noChangeAspect="1" noMove="1" noResize="1" noEditPoints="1" noAdjustHandles="1" noChangeArrowheads="1" noChangeShapeType="1" noTextEdit="1"/>
              </p:cNvSpPr>
              <p:nvPr/>
            </p:nvSpPr>
            <p:spPr>
              <a:xfrm>
                <a:off x="7812101" y="4596094"/>
                <a:ext cx="2231958" cy="436979"/>
              </a:xfrm>
              <a:prstGeom prst="rect">
                <a:avLst/>
              </a:prstGeom>
              <a:blipFill rotWithShape="1">
                <a:blip r:embed="rId2"/>
                <a:stretch>
                  <a:fillRect l="-15" t="-137" r="-614" b="14"/>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7" name="文本框 6"/>
              <p:cNvSpPr txBox="1"/>
              <p:nvPr/>
            </p:nvSpPr>
            <p:spPr>
              <a:xfrm>
                <a:off x="7822521" y="5284917"/>
                <a:ext cx="2211118" cy="436979"/>
              </a:xfrm>
              <a:prstGeom prst="rect">
                <a:avLst/>
              </a:prstGeom>
              <a:solidFill>
                <a:schemeClr val="bg1"/>
              </a:solidFill>
            </p:spPr>
            <p:txBody>
              <a:bodyPr wrap="none" lIns="0" tIns="0" rIns="0" bIns="0" rtlCol="0">
                <a:spAutoFit/>
              </a:bodyPr>
              <a:lstStyle/>
              <a:p>
                <a:r>
                  <a:rPr lang="zh-CN" altLang="en-US" sz="2000" dirty="0">
                    <a:latin typeface="Times New Roman" panose="02020603050405020304" pitchFamily="18" charset="0"/>
                    <a:ea typeface="黑体" panose="02010609060101010101" pitchFamily="49" charset="-122"/>
                  </a:rPr>
                  <a:t>精确率</a:t>
                </a:r>
                <a14:m>
                  <m:oMath xmlns:m="http://schemas.openxmlformats.org/officeDocument/2006/math">
                    <m:r>
                      <a:rPr lang="en-US" altLang="zh-CN" sz="2000" b="0" i="1" smtClean="0">
                        <a:latin typeface="Cambria Math" panose="02040503050406030204" pitchFamily="18" charset="0"/>
                        <a:ea typeface="黑体" panose="02010609060101010101" pitchFamily="49" charset="-122"/>
                      </a:rPr>
                      <m:t>𝑃𝑅𝐶</m:t>
                    </m:r>
                    <m:r>
                      <a:rPr lang="en-US" altLang="zh-CN" sz="2000" b="0" i="1" smtClean="0">
                        <a:latin typeface="Cambria Math" panose="02040503050406030204" pitchFamily="18" charset="0"/>
                        <a:ea typeface="黑体" panose="02010609060101010101" pitchFamily="49" charset="-122"/>
                      </a:rPr>
                      <m:t>=</m:t>
                    </m:r>
                    <m:f>
                      <m:fPr>
                        <m:ctrlPr>
                          <a:rPr lang="en-US" altLang="zh-CN" sz="2000" b="0" i="1" smtClean="0">
                            <a:latin typeface="Cambria Math" panose="02040503050406030204" pitchFamily="18" charset="0"/>
                            <a:ea typeface="黑体" panose="02010609060101010101" pitchFamily="49" charset="-122"/>
                          </a:rPr>
                        </m:ctrlPr>
                      </m:fPr>
                      <m:num>
                        <m:r>
                          <a:rPr lang="en-US" altLang="zh-CN" sz="2000" b="0" i="1" smtClean="0">
                            <a:latin typeface="Cambria Math" panose="02040503050406030204" pitchFamily="18" charset="0"/>
                            <a:ea typeface="黑体" panose="02010609060101010101" pitchFamily="49" charset="-122"/>
                          </a:rPr>
                          <m:t>𝑇𝑃</m:t>
                        </m:r>
                      </m:num>
                      <m:den>
                        <m:r>
                          <a:rPr lang="en-US" altLang="zh-CN" sz="2000" b="0" i="1" smtClean="0">
                            <a:latin typeface="Cambria Math" panose="02040503050406030204" pitchFamily="18" charset="0"/>
                            <a:ea typeface="黑体" panose="02010609060101010101" pitchFamily="49" charset="-122"/>
                          </a:rPr>
                          <m:t>𝑇𝑃</m:t>
                        </m:r>
                        <m:r>
                          <a:rPr lang="en-US" altLang="zh-CN" sz="2000" b="0" i="1" smtClean="0">
                            <a:latin typeface="Cambria Math" panose="02040503050406030204" pitchFamily="18" charset="0"/>
                            <a:ea typeface="黑体" panose="02010609060101010101" pitchFamily="49" charset="-122"/>
                          </a:rPr>
                          <m:t>+</m:t>
                        </m:r>
                        <m:r>
                          <a:rPr lang="en-US" altLang="zh-CN" sz="2000" b="0" i="1" smtClean="0">
                            <a:latin typeface="Cambria Math" panose="02040503050406030204" pitchFamily="18" charset="0"/>
                            <a:ea typeface="黑体" panose="02010609060101010101" pitchFamily="49" charset="-122"/>
                          </a:rPr>
                          <m:t>𝐹𝑃</m:t>
                        </m:r>
                      </m:den>
                    </m:f>
                  </m:oMath>
                </a14:m>
                <a:endParaRPr lang="zh-CN" altLang="en-US" sz="2000" dirty="0">
                  <a:latin typeface="Times New Roman" panose="02020603050405020304" pitchFamily="18" charset="0"/>
                  <a:ea typeface="黑体" panose="02010609060101010101" pitchFamily="49" charset="-122"/>
                </a:endParaRPr>
              </a:p>
            </p:txBody>
          </p:sp>
        </mc:Choice>
        <mc:Fallback>
          <p:sp>
            <p:nvSpPr>
              <p:cNvPr id="7" name="文本框 6"/>
              <p:cNvSpPr txBox="1">
                <a:spLocks noRot="1" noChangeAspect="1" noMove="1" noResize="1" noEditPoints="1" noAdjustHandles="1" noChangeArrowheads="1" noChangeShapeType="1" noTextEdit="1"/>
              </p:cNvSpPr>
              <p:nvPr/>
            </p:nvSpPr>
            <p:spPr>
              <a:xfrm>
                <a:off x="7822521" y="5284917"/>
                <a:ext cx="2211118" cy="436979"/>
              </a:xfrm>
              <a:prstGeom prst="rect">
                <a:avLst/>
              </a:prstGeom>
              <a:blipFill rotWithShape="1">
                <a:blip r:embed="rId3"/>
                <a:stretch>
                  <a:fillRect l="-27" t="-102" r="-574" b="125"/>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8" name="文本框 7"/>
              <p:cNvSpPr txBox="1"/>
              <p:nvPr/>
            </p:nvSpPr>
            <p:spPr>
              <a:xfrm>
                <a:off x="7550122" y="5973740"/>
                <a:ext cx="2399183" cy="439223"/>
              </a:xfrm>
              <a:prstGeom prst="rect">
                <a:avLst/>
              </a:prstGeom>
              <a:solidFill>
                <a:schemeClr val="bg1"/>
              </a:solidFill>
            </p:spPr>
            <p:txBody>
              <a:bodyPr wrap="none" lIns="0" tIns="0" rIns="0" bIns="0" rtlCol="0">
                <a:spAutoFit/>
              </a:bodyPr>
              <a:lstStyle/>
              <a:p>
                <a:r>
                  <a:rPr lang="zh-CN" altLang="en-US" sz="2000" b="0" dirty="0">
                    <a:solidFill>
                      <a:schemeClr val="bg1"/>
                    </a:solidFill>
                    <a:ea typeface="黑体" panose="02010609060101010101" pitchFamily="49" charset="-122"/>
                  </a:rPr>
                  <a:t>指数</a:t>
                </a:r>
                <a14:m>
                  <m:oMath xmlns:m="http://schemas.openxmlformats.org/officeDocument/2006/math">
                    <m:sSub>
                      <m:sSubPr>
                        <m:ctrlPr>
                          <a:rPr lang="en-US" altLang="zh-CN" sz="2000" b="0" i="1" smtClean="0">
                            <a:latin typeface="Cambria Math" panose="02040503050406030204" pitchFamily="18" charset="0"/>
                            <a:ea typeface="黑体" panose="02010609060101010101" pitchFamily="49" charset="-122"/>
                          </a:rPr>
                        </m:ctrlPr>
                      </m:sSubPr>
                      <m:e>
                        <m:r>
                          <a:rPr lang="en-US" altLang="zh-CN" sz="2000" b="0" i="1" smtClean="0">
                            <a:latin typeface="Cambria Math" panose="02040503050406030204" pitchFamily="18" charset="0"/>
                            <a:ea typeface="黑体" panose="02010609060101010101" pitchFamily="49" charset="-122"/>
                          </a:rPr>
                          <m:t>𝐹</m:t>
                        </m:r>
                      </m:e>
                      <m:sub>
                        <m:r>
                          <a:rPr lang="en-US" altLang="zh-CN" sz="2000" b="0" i="1" smtClean="0">
                            <a:latin typeface="Cambria Math" panose="02040503050406030204" pitchFamily="18" charset="0"/>
                            <a:ea typeface="黑体" panose="02010609060101010101" pitchFamily="49" charset="-122"/>
                          </a:rPr>
                          <m:t>1</m:t>
                        </m:r>
                      </m:sub>
                    </m:sSub>
                    <m:r>
                      <a:rPr lang="en-US" altLang="zh-CN" sz="2000" b="0" i="1" smtClean="0">
                        <a:latin typeface="Cambria Math" panose="02040503050406030204" pitchFamily="18" charset="0"/>
                        <a:ea typeface="黑体" panose="02010609060101010101" pitchFamily="49" charset="-122"/>
                      </a:rPr>
                      <m:t>=</m:t>
                    </m:r>
                    <m:r>
                      <a:rPr lang="en-US" altLang="zh-CN" sz="2000" b="0" i="1" smtClean="0">
                        <a:latin typeface="Cambria Math" panose="02040503050406030204" pitchFamily="18" charset="0"/>
                        <a:ea typeface="黑体" panose="02010609060101010101" pitchFamily="49" charset="-122"/>
                      </a:rPr>
                      <m:t>2</m:t>
                    </m:r>
                    <m:r>
                      <a:rPr lang="en-US" altLang="zh-CN" sz="2000" b="0" i="1" smtClean="0">
                        <a:latin typeface="Cambria Math" panose="02040503050406030204" pitchFamily="18" charset="0"/>
                        <a:ea typeface="Cambria Math" panose="02040503050406030204" pitchFamily="18" charset="0"/>
                      </a:rPr>
                      <m:t>×</m:t>
                    </m:r>
                    <m:f>
                      <m:fPr>
                        <m:ctrlPr>
                          <a:rPr lang="en-US" altLang="zh-CN" sz="2000" b="0" i="1" smtClean="0">
                            <a:latin typeface="Cambria Math" panose="02040503050406030204" pitchFamily="18" charset="0"/>
                            <a:ea typeface="黑体" panose="02010609060101010101" pitchFamily="49" charset="-122"/>
                          </a:rPr>
                        </m:ctrlPr>
                      </m:fPr>
                      <m:num>
                        <m:r>
                          <a:rPr lang="en-US" altLang="zh-CN" sz="2000" b="0" i="1" smtClean="0">
                            <a:latin typeface="Cambria Math" panose="02040503050406030204" pitchFamily="18" charset="0"/>
                            <a:ea typeface="黑体" panose="02010609060101010101" pitchFamily="49" charset="-122"/>
                          </a:rPr>
                          <m:t>𝑅𝐸𝐶</m:t>
                        </m:r>
                        <m:r>
                          <a:rPr lang="en-US" altLang="zh-CN" sz="2000" b="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𝑃𝑅𝐶</m:t>
                        </m:r>
                      </m:num>
                      <m:den>
                        <m:r>
                          <a:rPr lang="en-US" altLang="zh-CN" sz="2000" b="0" i="1" smtClean="0">
                            <a:latin typeface="Cambria Math" panose="02040503050406030204" pitchFamily="18" charset="0"/>
                            <a:ea typeface="黑体" panose="02010609060101010101" pitchFamily="49" charset="-122"/>
                          </a:rPr>
                          <m:t>𝑅𝐸𝐶</m:t>
                        </m:r>
                        <m:r>
                          <a:rPr lang="en-US" altLang="zh-CN" sz="2000" b="0" i="1" smtClean="0">
                            <a:latin typeface="Cambria Math" panose="02040503050406030204" pitchFamily="18" charset="0"/>
                            <a:ea typeface="黑体" panose="02010609060101010101" pitchFamily="49" charset="-122"/>
                          </a:rPr>
                          <m:t>+</m:t>
                        </m:r>
                        <m:r>
                          <a:rPr lang="en-US" altLang="zh-CN" sz="2000" b="0" i="1" smtClean="0">
                            <a:latin typeface="Cambria Math" panose="02040503050406030204" pitchFamily="18" charset="0"/>
                            <a:ea typeface="黑体" panose="02010609060101010101" pitchFamily="49" charset="-122"/>
                          </a:rPr>
                          <m:t>𝑃𝑅𝐶</m:t>
                        </m:r>
                      </m:den>
                    </m:f>
                  </m:oMath>
                </a14:m>
                <a:endParaRPr lang="zh-CN" altLang="en-US" sz="2000" dirty="0">
                  <a:latin typeface="Times New Roman" panose="02020603050405020304" pitchFamily="18" charset="0"/>
                  <a:ea typeface="黑体" panose="02010609060101010101" pitchFamily="49" charset="-122"/>
                </a:endParaRPr>
              </a:p>
            </p:txBody>
          </p:sp>
        </mc:Choice>
        <mc:Fallback>
          <p:sp>
            <p:nvSpPr>
              <p:cNvPr id="8" name="文本框 7"/>
              <p:cNvSpPr txBox="1">
                <a:spLocks noRot="1" noChangeAspect="1" noMove="1" noResize="1" noEditPoints="1" noAdjustHandles="1" noChangeArrowheads="1" noChangeShapeType="1" noTextEdit="1"/>
              </p:cNvSpPr>
              <p:nvPr/>
            </p:nvSpPr>
            <p:spPr>
              <a:xfrm>
                <a:off x="7550122" y="5973740"/>
                <a:ext cx="2399183" cy="439223"/>
              </a:xfrm>
              <a:prstGeom prst="rect">
                <a:avLst/>
              </a:prstGeom>
              <a:blipFill rotWithShape="1">
                <a:blip r:embed="rId4"/>
                <a:stretch>
                  <a:fillRect l="-25" t="-67" r="-1503" b="22"/>
                </a:stretch>
              </a:blipFill>
            </p:spPr>
            <p:txBody>
              <a:bodyPr/>
              <a:lstStyle/>
              <a:p>
                <a:r>
                  <a:rPr lang="zh-CN" altLang="en-US">
                    <a:noFill/>
                  </a:rPr>
                  <a:t> </a:t>
                </a:r>
              </a:p>
            </p:txBody>
          </p:sp>
        </mc:Fallback>
      </mc:AlternateContent>
      <p:pic>
        <p:nvPicPr>
          <p:cNvPr id="11" name="图片 10"/>
          <p:cNvPicPr>
            <a:picLocks noChangeAspect="1"/>
          </p:cNvPicPr>
          <p:nvPr/>
        </p:nvPicPr>
        <p:blipFill rotWithShape="1">
          <a:blip r:embed="rId5"/>
          <a:srcRect b="4318"/>
          <a:stretch>
            <a:fillRect/>
          </a:stretch>
        </p:blipFill>
        <p:spPr>
          <a:xfrm>
            <a:off x="1632328" y="3713598"/>
            <a:ext cx="4321432" cy="3064260"/>
          </a:xfrm>
          <a:prstGeom prst="rect">
            <a:avLst/>
          </a:prstGeom>
        </p:spPr>
      </p:pic>
      <p:sp>
        <p:nvSpPr>
          <p:cNvPr id="14" name="文本框 13"/>
          <p:cNvSpPr txBox="1"/>
          <p:nvPr/>
        </p:nvSpPr>
        <p:spPr>
          <a:xfrm>
            <a:off x="6096000" y="819062"/>
            <a:ext cx="3586480" cy="495585"/>
          </a:xfrm>
          <a:prstGeom prst="rect">
            <a:avLst/>
          </a:prstGeom>
          <a:noFill/>
          <a:ln w="19050">
            <a:noFill/>
            <a:prstDash val="dash"/>
          </a:ln>
        </p:spPr>
        <p:txBody>
          <a:bodyPr wrap="square" rtlCol="0">
            <a:spAutoFit/>
          </a:bodyPr>
          <a:lstStyle/>
          <a:p>
            <a:pPr marL="342900" indent="-342900" algn="just" hangingPunct="1">
              <a:lnSpc>
                <a:spcPct val="150000"/>
              </a:lnSpc>
              <a:buFont typeface="Wingdings" panose="05000000000000000000" pitchFamily="2" charset="2"/>
              <a:buChar char="Ø"/>
            </a:pPr>
            <a:r>
              <a:rPr lang="zh-CN" altLang="en-US" sz="2000" b="1" dirty="0">
                <a:latin typeface="Times New Roman" panose="02020603050405020304" pitchFamily="18" charset="0"/>
                <a:ea typeface="黑体" panose="02010609060101010101" pitchFamily="49" charset="-122"/>
              </a:rPr>
              <a:t>评价指标</a:t>
            </a:r>
            <a:endParaRPr lang="en-US" altLang="zh-CN" sz="2000" b="1" dirty="0">
              <a:latin typeface="Times New Roman" panose="02020603050405020304" pitchFamily="18" charset="0"/>
              <a:ea typeface="黑体" panose="02010609060101010101" pitchFamily="49" charset="-122"/>
            </a:endParaRPr>
          </a:p>
        </p:txBody>
      </p:sp>
      <p:graphicFrame>
        <p:nvGraphicFramePr>
          <p:cNvPr id="15" name="表格 14"/>
          <p:cNvGraphicFramePr>
            <a:graphicFrameLocks noGrp="1"/>
          </p:cNvGraphicFramePr>
          <p:nvPr/>
        </p:nvGraphicFramePr>
        <p:xfrm>
          <a:off x="6228080" y="1490150"/>
          <a:ext cx="5400000" cy="2160000"/>
        </p:xfrm>
        <a:graphic>
          <a:graphicData uri="http://schemas.openxmlformats.org/drawingml/2006/table">
            <a:tbl>
              <a:tblPr firstRow="1" bandRow="1">
                <a:tableStyleId>{5C22544A-7EE6-4342-B048-85BDC9FD1C3A}</a:tableStyleId>
              </a:tblPr>
              <a:tblGrid>
                <a:gridCol w="1800000"/>
                <a:gridCol w="1800000"/>
                <a:gridCol w="1800000"/>
              </a:tblGrid>
              <a:tr h="720000">
                <a:tc>
                  <a:txBody>
                    <a:bodyPr/>
                    <a:lstStyle/>
                    <a:p>
                      <a:pPr algn="ctr"/>
                      <a:endParaRPr lang="zh-CN" altLang="en-US" sz="2000" baseline="0" dirty="0">
                        <a:latin typeface="Times New Roman" panose="02020603050405020304" pitchFamily="18" charset="0"/>
                        <a:ea typeface="黑体" panose="02010609060101010101" pitchFamily="49" charset="-122"/>
                      </a:endParaRPr>
                    </a:p>
                  </a:txBody>
                  <a:tcPr anchor="ctr">
                    <a:lnTlToBr w="12700" cap="flat" cmpd="sng" algn="ctr">
                      <a:solidFill>
                        <a:srgbClr val="FFFFFF"/>
                      </a:solidFill>
                      <a:prstDash val="solid"/>
                      <a:round/>
                      <a:headEnd type="none" w="med" len="med"/>
                      <a:tailEnd type="none" w="med" len="med"/>
                    </a:lnTlToBr>
                    <a:solidFill>
                      <a:srgbClr val="4472C4"/>
                    </a:solidFill>
                  </a:tcPr>
                </a:tc>
                <a:tc>
                  <a:txBody>
                    <a:bodyPr/>
                    <a:lstStyle/>
                    <a:p>
                      <a:pPr algn="ctr"/>
                      <a:r>
                        <a:rPr lang="en-US" altLang="zh-CN" sz="2000" b="0" baseline="0" dirty="0">
                          <a:solidFill>
                            <a:schemeClr val="tx1"/>
                          </a:solidFill>
                          <a:latin typeface="Times New Roman" panose="02020603050405020304" pitchFamily="18" charset="0"/>
                          <a:ea typeface="黑体" panose="02010609060101010101" pitchFamily="49" charset="-122"/>
                        </a:rPr>
                        <a:t>Positive</a:t>
                      </a:r>
                      <a:endParaRPr lang="zh-CN" altLang="en-US" sz="2000" b="0" baseline="0" dirty="0">
                        <a:solidFill>
                          <a:schemeClr val="tx1"/>
                        </a:solidFill>
                        <a:latin typeface="Times New Roman" panose="02020603050405020304" pitchFamily="18" charset="0"/>
                        <a:ea typeface="黑体" panose="02010609060101010101" pitchFamily="49" charset="-122"/>
                      </a:endParaRPr>
                    </a:p>
                  </a:txBody>
                  <a:tcPr anchor="ctr">
                    <a:solidFill>
                      <a:srgbClr val="CFD5EA"/>
                    </a:solidFill>
                  </a:tcPr>
                </a:tc>
                <a:tc>
                  <a:txBody>
                    <a:bodyPr/>
                    <a:lstStyle/>
                    <a:p>
                      <a:pPr algn="ctr"/>
                      <a:r>
                        <a:rPr lang="en-US" altLang="zh-CN" sz="2000" b="0" baseline="0" dirty="0">
                          <a:solidFill>
                            <a:schemeClr val="tx1"/>
                          </a:solidFill>
                          <a:latin typeface="Times New Roman" panose="02020603050405020304" pitchFamily="18" charset="0"/>
                          <a:ea typeface="黑体" panose="02010609060101010101" pitchFamily="49" charset="-122"/>
                        </a:rPr>
                        <a:t>Negative</a:t>
                      </a:r>
                      <a:endParaRPr lang="zh-CN" altLang="en-US" sz="2000" b="0" baseline="0" dirty="0">
                        <a:solidFill>
                          <a:schemeClr val="tx1"/>
                        </a:solidFill>
                        <a:latin typeface="Times New Roman" panose="02020603050405020304" pitchFamily="18" charset="0"/>
                        <a:ea typeface="黑体" panose="02010609060101010101" pitchFamily="49" charset="-122"/>
                      </a:endParaRPr>
                    </a:p>
                  </a:txBody>
                  <a:tcPr anchor="ctr">
                    <a:solidFill>
                      <a:srgbClr val="CFD5EA"/>
                    </a:solidFill>
                  </a:tcPr>
                </a:tc>
              </a:tr>
              <a:tr h="720000">
                <a:tc>
                  <a:txBody>
                    <a:bodyPr/>
                    <a:lstStyle/>
                    <a:p>
                      <a:pPr algn="ctr"/>
                      <a:r>
                        <a:rPr lang="en-US" altLang="zh-CN" sz="2000" baseline="0" dirty="0">
                          <a:latin typeface="Times New Roman" panose="02020603050405020304" pitchFamily="18" charset="0"/>
                          <a:ea typeface="黑体" panose="02010609060101010101" pitchFamily="49" charset="-122"/>
                        </a:rPr>
                        <a:t>Positive</a:t>
                      </a:r>
                      <a:endParaRPr lang="zh-CN" altLang="en-US" sz="2000" baseline="0" dirty="0">
                        <a:latin typeface="Times New Roman" panose="02020603050405020304" pitchFamily="18" charset="0"/>
                        <a:ea typeface="黑体" panose="02010609060101010101" pitchFamily="49" charset="-122"/>
                      </a:endParaRPr>
                    </a:p>
                  </a:txBody>
                  <a:tcPr anchor="ctr">
                    <a:solidFill>
                      <a:srgbClr val="E9EBF5"/>
                    </a:solidFill>
                  </a:tcPr>
                </a:tc>
                <a:tc>
                  <a:txBody>
                    <a:bodyPr/>
                    <a:lstStyle/>
                    <a:p>
                      <a:pPr algn="ctr"/>
                      <a:r>
                        <a:rPr lang="en-US" altLang="zh-CN" sz="2000" i="1" baseline="0" dirty="0">
                          <a:latin typeface="Times New Roman" panose="02020603050405020304" pitchFamily="18" charset="0"/>
                          <a:ea typeface="黑体" panose="02010609060101010101" pitchFamily="49" charset="-122"/>
                        </a:rPr>
                        <a:t>TP</a:t>
                      </a:r>
                      <a:endParaRPr lang="zh-CN" altLang="en-US" sz="2000" i="1" baseline="0" dirty="0">
                        <a:latin typeface="Times New Roman" panose="02020603050405020304" pitchFamily="18" charset="0"/>
                        <a:ea typeface="黑体" panose="02010609060101010101" pitchFamily="49" charset="-122"/>
                      </a:endParaRPr>
                    </a:p>
                  </a:txBody>
                  <a:tcPr anchor="ctr">
                    <a:solidFill>
                      <a:srgbClr val="E9EBF5"/>
                    </a:solidFill>
                  </a:tcPr>
                </a:tc>
                <a:tc>
                  <a:txBody>
                    <a:bodyPr/>
                    <a:lstStyle/>
                    <a:p>
                      <a:pPr algn="ctr"/>
                      <a:r>
                        <a:rPr lang="en-US" altLang="zh-CN" sz="2000" i="1" baseline="0" dirty="0">
                          <a:latin typeface="Times New Roman" panose="02020603050405020304" pitchFamily="18" charset="0"/>
                          <a:ea typeface="黑体" panose="02010609060101010101" pitchFamily="49" charset="-122"/>
                        </a:rPr>
                        <a:t>FN</a:t>
                      </a:r>
                      <a:endParaRPr lang="zh-CN" altLang="en-US" sz="2000" i="1" baseline="0" dirty="0">
                        <a:latin typeface="Times New Roman" panose="02020603050405020304" pitchFamily="18" charset="0"/>
                        <a:ea typeface="黑体" panose="02010609060101010101" pitchFamily="49" charset="-122"/>
                      </a:endParaRPr>
                    </a:p>
                  </a:txBody>
                  <a:tcPr anchor="ctr">
                    <a:solidFill>
                      <a:srgbClr val="E9EBF5"/>
                    </a:solidFill>
                  </a:tcPr>
                </a:tc>
              </a:tr>
              <a:tr h="720000">
                <a:tc>
                  <a:txBody>
                    <a:bodyPr/>
                    <a:lstStyle/>
                    <a:p>
                      <a:pPr algn="ctr"/>
                      <a:r>
                        <a:rPr lang="en-US" altLang="zh-CN" sz="2000" baseline="0" dirty="0">
                          <a:latin typeface="Times New Roman" panose="02020603050405020304" pitchFamily="18" charset="0"/>
                          <a:ea typeface="黑体" panose="02010609060101010101" pitchFamily="49" charset="-122"/>
                        </a:rPr>
                        <a:t>Negative</a:t>
                      </a:r>
                      <a:endParaRPr lang="zh-CN" altLang="en-US" sz="2000" baseline="0" dirty="0">
                        <a:latin typeface="Times New Roman" panose="02020603050405020304" pitchFamily="18" charset="0"/>
                        <a:ea typeface="黑体" panose="02010609060101010101" pitchFamily="49" charset="-122"/>
                      </a:endParaRPr>
                    </a:p>
                  </a:txBody>
                  <a:tcPr anchor="ctr">
                    <a:solidFill>
                      <a:srgbClr val="CFD5EA"/>
                    </a:solidFill>
                  </a:tcPr>
                </a:tc>
                <a:tc>
                  <a:txBody>
                    <a:bodyPr/>
                    <a:lstStyle/>
                    <a:p>
                      <a:pPr algn="ctr"/>
                      <a:r>
                        <a:rPr lang="en-US" altLang="zh-CN" sz="2000" i="1" baseline="0" dirty="0">
                          <a:latin typeface="Times New Roman" panose="02020603050405020304" pitchFamily="18" charset="0"/>
                          <a:ea typeface="黑体" panose="02010609060101010101" pitchFamily="49" charset="-122"/>
                        </a:rPr>
                        <a:t>FP</a:t>
                      </a:r>
                      <a:endParaRPr lang="zh-CN" altLang="en-US" sz="2000" i="1" baseline="0" dirty="0">
                        <a:latin typeface="Times New Roman" panose="02020603050405020304" pitchFamily="18" charset="0"/>
                        <a:ea typeface="黑体" panose="02010609060101010101" pitchFamily="49" charset="-122"/>
                      </a:endParaRPr>
                    </a:p>
                  </a:txBody>
                  <a:tcPr anchor="ctr">
                    <a:solidFill>
                      <a:srgbClr val="CFD5EA"/>
                    </a:solidFill>
                  </a:tcPr>
                </a:tc>
                <a:tc>
                  <a:txBody>
                    <a:bodyPr/>
                    <a:lstStyle/>
                    <a:p>
                      <a:pPr algn="ctr"/>
                      <a:r>
                        <a:rPr lang="en-US" altLang="zh-CN" sz="2000" i="1" baseline="0" dirty="0">
                          <a:latin typeface="Times New Roman" panose="02020603050405020304" pitchFamily="18" charset="0"/>
                          <a:ea typeface="黑体" panose="02010609060101010101" pitchFamily="49" charset="-122"/>
                        </a:rPr>
                        <a:t>TN</a:t>
                      </a:r>
                      <a:endParaRPr lang="zh-CN" altLang="en-US" sz="2000" i="1" baseline="0" dirty="0">
                        <a:latin typeface="Times New Roman" panose="02020603050405020304" pitchFamily="18" charset="0"/>
                        <a:ea typeface="黑体" panose="02010609060101010101" pitchFamily="49" charset="-122"/>
                      </a:endParaRPr>
                    </a:p>
                  </a:txBody>
                  <a:tcPr anchor="ctr">
                    <a:solidFill>
                      <a:srgbClr val="CFD5EA"/>
                    </a:solidFill>
                  </a:tcPr>
                </a:tc>
              </a:tr>
            </a:tbl>
          </a:graphicData>
        </a:graphic>
      </p:graphicFrame>
      <p:sp>
        <p:nvSpPr>
          <p:cNvPr id="16" name="文本框 15"/>
          <p:cNvSpPr txBox="1"/>
          <p:nvPr/>
        </p:nvSpPr>
        <p:spPr>
          <a:xfrm>
            <a:off x="6416040" y="1808231"/>
            <a:ext cx="1229360" cy="400110"/>
          </a:xfrm>
          <a:prstGeom prst="rect">
            <a:avLst/>
          </a:prstGeom>
          <a:noFill/>
        </p:spPr>
        <p:txBody>
          <a:bodyPr wrap="square" rtlCol="0">
            <a:spAutoFit/>
          </a:bodyPr>
          <a:lstStyle/>
          <a:p>
            <a:r>
              <a:rPr lang="zh-CN" altLang="en-US" sz="2000" b="1" dirty="0">
                <a:solidFill>
                  <a:schemeClr val="bg1"/>
                </a:solidFill>
                <a:latin typeface="黑体" panose="02010609060101010101" pitchFamily="49" charset="-122"/>
                <a:ea typeface="黑体" panose="02010609060101010101" pitchFamily="49" charset="-122"/>
              </a:rPr>
              <a:t>真实</a:t>
            </a:r>
            <a:endParaRPr lang="zh-CN" altLang="en-US" sz="2000" b="1" dirty="0">
              <a:solidFill>
                <a:schemeClr val="bg1"/>
              </a:solidFill>
              <a:latin typeface="黑体" panose="02010609060101010101" pitchFamily="49" charset="-122"/>
              <a:ea typeface="黑体" panose="02010609060101010101" pitchFamily="49" charset="-122"/>
            </a:endParaRPr>
          </a:p>
        </p:txBody>
      </p:sp>
      <p:sp>
        <p:nvSpPr>
          <p:cNvPr id="17" name="文本框 16"/>
          <p:cNvSpPr txBox="1"/>
          <p:nvPr/>
        </p:nvSpPr>
        <p:spPr>
          <a:xfrm>
            <a:off x="7035800" y="1445778"/>
            <a:ext cx="1229360" cy="400110"/>
          </a:xfrm>
          <a:prstGeom prst="rect">
            <a:avLst/>
          </a:prstGeom>
          <a:noFill/>
        </p:spPr>
        <p:txBody>
          <a:bodyPr wrap="square" rtlCol="0">
            <a:spAutoFit/>
          </a:bodyPr>
          <a:lstStyle/>
          <a:p>
            <a:r>
              <a:rPr lang="zh-CN" altLang="en-US" sz="2000" b="1" dirty="0">
                <a:solidFill>
                  <a:schemeClr val="bg1"/>
                </a:solidFill>
                <a:latin typeface="黑体" panose="02010609060101010101" pitchFamily="49" charset="-122"/>
                <a:ea typeface="黑体" panose="02010609060101010101" pitchFamily="49" charset="-122"/>
              </a:rPr>
              <a:t>预测</a:t>
            </a:r>
            <a:endParaRPr lang="zh-CN" altLang="en-US" sz="2000" b="1" dirty="0">
              <a:solidFill>
                <a:schemeClr val="bg1"/>
              </a:solidFill>
              <a:latin typeface="黑体" panose="02010609060101010101" pitchFamily="49" charset="-122"/>
              <a:ea typeface="黑体" panose="02010609060101010101" pitchFamily="49" charset="-122"/>
            </a:endParaRPr>
          </a:p>
        </p:txBody>
      </p:sp>
      <p:sp>
        <p:nvSpPr>
          <p:cNvPr id="18" name="矩形 17"/>
          <p:cNvSpPr/>
          <p:nvPr/>
        </p:nvSpPr>
        <p:spPr>
          <a:xfrm>
            <a:off x="642969" y="939776"/>
            <a:ext cx="5275191" cy="2882911"/>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6116456" y="939775"/>
            <a:ext cx="5689464" cy="5765825"/>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867453" y="971859"/>
            <a:ext cx="800219" cy="2301265"/>
          </a:xfrm>
          <a:prstGeom prst="rect">
            <a:avLst/>
          </a:prstGeom>
          <a:noFill/>
        </p:spPr>
        <p:txBody>
          <a:bodyPr vert="eaVert" wrap="square" rtlCol="0">
            <a:spAutoFit/>
          </a:bodyPr>
          <a:lstStyle/>
          <a:p>
            <a:r>
              <a:rPr lang="en-US" altLang="zh-CN" sz="2000" b="1" dirty="0">
                <a:latin typeface="Times New Roman" panose="02020603050405020304" pitchFamily="18" charset="0"/>
                <a:ea typeface="黑体" panose="02010609060101010101" pitchFamily="49" charset="-122"/>
              </a:rPr>
              <a:t>      6242</a:t>
            </a:r>
            <a:r>
              <a:rPr lang="zh-CN" altLang="en-US" sz="2000" b="1" dirty="0">
                <a:latin typeface="Times New Roman" panose="02020603050405020304" pitchFamily="18" charset="0"/>
                <a:ea typeface="黑体" panose="02010609060101010101" pitchFamily="49" charset="-122"/>
              </a:rPr>
              <a:t>个掘进循环</a:t>
            </a:r>
            <a:endParaRPr lang="en-US" altLang="zh-CN" sz="2000" b="1" dirty="0">
              <a:latin typeface="Times New Roman" panose="02020603050405020304" pitchFamily="18" charset="0"/>
              <a:ea typeface="黑体" panose="02010609060101010101" pitchFamily="49" charset="-122"/>
            </a:endParaRPr>
          </a:p>
          <a:p>
            <a:pPr marL="342900" indent="-342900">
              <a:buFont typeface="Wingdings" panose="05000000000000000000" pitchFamily="2" charset="2"/>
              <a:buChar char="Ø"/>
            </a:pPr>
            <a:r>
              <a:rPr lang="zh-CN" altLang="en-US" sz="2000" b="1" dirty="0">
                <a:latin typeface="Times New Roman" panose="02020603050405020304" pitchFamily="18" charset="0"/>
                <a:ea typeface="黑体" panose="02010609060101010101" pitchFamily="49" charset="-122"/>
              </a:rPr>
              <a:t>训练集</a:t>
            </a:r>
            <a:endParaRPr lang="en-US" altLang="zh-CN" sz="2000" b="1" dirty="0">
              <a:latin typeface="Times New Roman" panose="02020603050405020304" pitchFamily="18" charset="0"/>
              <a:ea typeface="黑体" panose="02010609060101010101" pitchFamily="49" charset="-122"/>
            </a:endParaRPr>
          </a:p>
        </p:txBody>
      </p:sp>
      <p:pic>
        <p:nvPicPr>
          <p:cNvPr id="9" name="图片 8"/>
          <p:cNvPicPr>
            <a:picLocks noChangeAspect="1"/>
          </p:cNvPicPr>
          <p:nvPr/>
        </p:nvPicPr>
        <p:blipFill rotWithShape="1">
          <a:blip r:embed="rId6"/>
          <a:srcRect l="2936" t="6022" r="3788" b="6637"/>
          <a:stretch>
            <a:fillRect/>
          </a:stretch>
        </p:blipFill>
        <p:spPr>
          <a:xfrm>
            <a:off x="1723728" y="982811"/>
            <a:ext cx="4030810" cy="2797115"/>
          </a:xfrm>
          <a:prstGeom prst="rect">
            <a:avLst/>
          </a:prstGeom>
        </p:spPr>
      </p:pic>
      <p:sp>
        <p:nvSpPr>
          <p:cNvPr id="24" name="文本框 23"/>
          <p:cNvSpPr txBox="1"/>
          <p:nvPr/>
        </p:nvSpPr>
        <p:spPr>
          <a:xfrm>
            <a:off x="867453" y="4069509"/>
            <a:ext cx="800219" cy="2301265"/>
          </a:xfrm>
          <a:prstGeom prst="rect">
            <a:avLst/>
          </a:prstGeom>
          <a:noFill/>
        </p:spPr>
        <p:txBody>
          <a:bodyPr vert="eaVert" wrap="square" rtlCol="0">
            <a:spAutoFit/>
          </a:bodyPr>
          <a:lstStyle/>
          <a:p>
            <a:r>
              <a:rPr lang="en-US" altLang="zh-CN" sz="2000" b="1" dirty="0">
                <a:latin typeface="Times New Roman" panose="02020603050405020304" pitchFamily="18" charset="0"/>
                <a:ea typeface="黑体" panose="02010609060101010101" pitchFamily="49" charset="-122"/>
              </a:rPr>
              <a:t>      200</a:t>
            </a:r>
            <a:r>
              <a:rPr lang="zh-CN" altLang="en-US" sz="2000" b="1" dirty="0">
                <a:latin typeface="Times New Roman" panose="02020603050405020304" pitchFamily="18" charset="0"/>
                <a:ea typeface="黑体" panose="02010609060101010101" pitchFamily="49" charset="-122"/>
              </a:rPr>
              <a:t>个掘进循环</a:t>
            </a:r>
            <a:endParaRPr lang="en-US" altLang="zh-CN" sz="2000" b="1" dirty="0">
              <a:latin typeface="Times New Roman" panose="02020603050405020304" pitchFamily="18" charset="0"/>
              <a:ea typeface="黑体" panose="02010609060101010101" pitchFamily="49" charset="-122"/>
            </a:endParaRPr>
          </a:p>
          <a:p>
            <a:pPr marL="342900" indent="-342900">
              <a:buFont typeface="Wingdings" panose="05000000000000000000" pitchFamily="2" charset="2"/>
              <a:buChar char="Ø"/>
            </a:pPr>
            <a:r>
              <a:rPr lang="zh-CN" altLang="en-US" sz="2000" b="1" dirty="0">
                <a:latin typeface="Times New Roman" panose="02020603050405020304" pitchFamily="18" charset="0"/>
                <a:ea typeface="黑体" panose="02010609060101010101" pitchFamily="49" charset="-122"/>
              </a:rPr>
              <a:t>测试集</a:t>
            </a:r>
            <a:endParaRPr lang="en-US" altLang="zh-CN" sz="2000" b="1" dirty="0">
              <a:latin typeface="Times New Roman" panose="02020603050405020304" pitchFamily="18" charset="0"/>
              <a:ea typeface="黑体" panose="02010609060101010101" pitchFamily="49" charset="-122"/>
            </a:endParaRPr>
          </a:p>
        </p:txBody>
      </p:sp>
      <p:sp>
        <p:nvSpPr>
          <p:cNvPr id="25" name="矩形 24"/>
          <p:cNvSpPr/>
          <p:nvPr/>
        </p:nvSpPr>
        <p:spPr>
          <a:xfrm>
            <a:off x="642969" y="4008478"/>
            <a:ext cx="5275191" cy="2694356"/>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5369293" y="5466260"/>
            <a:ext cx="6426467" cy="957250"/>
          </a:xfrm>
          <a:prstGeom prst="rect">
            <a:avLst/>
          </a:prstGeom>
          <a:noFill/>
          <a:ln w="19050">
            <a:noFill/>
            <a:prstDash val="dash"/>
          </a:ln>
        </p:spPr>
        <p:txBody>
          <a:bodyPr wrap="square" rtlCol="0">
            <a:spAutoFit/>
          </a:bodyPr>
          <a:lstStyle/>
          <a:p>
            <a:pPr marL="342900" indent="-342900" algn="just" hangingPunct="1">
              <a:lnSpc>
                <a:spcPct val="150000"/>
              </a:lnSpc>
              <a:buFont typeface="Wingdings" panose="05000000000000000000" pitchFamily="2" charset="2"/>
              <a:buChar char="Ø"/>
            </a:pPr>
            <a:r>
              <a:rPr lang="zh-CN" altLang="en-US" sz="2000" dirty="0">
                <a:latin typeface="Times New Roman" panose="02020603050405020304" pitchFamily="18" charset="0"/>
                <a:ea typeface="黑体" panose="02010609060101010101" pitchFamily="49" charset="-122"/>
              </a:rPr>
              <a:t>相同模型和相同输入特征下，</a:t>
            </a:r>
            <a:r>
              <a:rPr lang="en-US" altLang="zh-CN" sz="2000" dirty="0">
                <a:latin typeface="Times New Roman" panose="02020603050405020304" pitchFamily="18" charset="0"/>
                <a:ea typeface="黑体" panose="02010609060101010101" pitchFamily="49" charset="-122"/>
              </a:rPr>
              <a:t>ACC</a:t>
            </a:r>
            <a:r>
              <a:rPr lang="zh-CN" altLang="en-US" sz="2000" dirty="0">
                <a:latin typeface="Times New Roman" panose="02020603050405020304" pitchFamily="18" charset="0"/>
                <a:ea typeface="黑体" panose="02010609060101010101" pitchFamily="49" charset="-122"/>
              </a:rPr>
              <a:t>和</a:t>
            </a:r>
            <a:r>
              <a:rPr lang="en-US" altLang="zh-CN" sz="2000" i="1" dirty="0">
                <a:latin typeface="Times New Roman" panose="02020603050405020304" pitchFamily="18" charset="0"/>
                <a:ea typeface="黑体" panose="02010609060101010101" pitchFamily="49" charset="-122"/>
              </a:rPr>
              <a:t>F</a:t>
            </a:r>
            <a:r>
              <a:rPr lang="en-US" altLang="zh-CN" sz="2000" baseline="-25000" dirty="0">
                <a:latin typeface="Times New Roman" panose="02020603050405020304" pitchFamily="18" charset="0"/>
                <a:ea typeface="黑体" panose="02010609060101010101" pitchFamily="49" charset="-122"/>
              </a:rPr>
              <a:t>1</a:t>
            </a:r>
            <a:r>
              <a:rPr lang="zh-CN" altLang="en-US" sz="2000" dirty="0">
                <a:latin typeface="Times New Roman" panose="02020603050405020304" pitchFamily="18" charset="0"/>
                <a:ea typeface="黑体" panose="02010609060101010101" pitchFamily="49" charset="-122"/>
              </a:rPr>
              <a:t>数值差异较小，训练样本不平衡对分类精度的影响较小。</a:t>
            </a:r>
            <a:endParaRPr lang="en-US" altLang="zh-CN" sz="2000" dirty="0">
              <a:latin typeface="Times New Roman" panose="02020603050405020304" pitchFamily="18" charset="0"/>
              <a:ea typeface="黑体" panose="02010609060101010101" pitchFamily="49" charset="-122"/>
            </a:endParaRPr>
          </a:p>
        </p:txBody>
      </p:sp>
      <p:sp>
        <p:nvSpPr>
          <p:cNvPr id="24" name="文本框 23"/>
          <p:cNvSpPr txBox="1"/>
          <p:nvPr/>
        </p:nvSpPr>
        <p:spPr>
          <a:xfrm>
            <a:off x="5369293" y="5466590"/>
            <a:ext cx="6426467" cy="957250"/>
          </a:xfrm>
          <a:prstGeom prst="rect">
            <a:avLst/>
          </a:prstGeom>
          <a:noFill/>
          <a:ln w="19050">
            <a:noFill/>
            <a:prstDash val="dash"/>
          </a:ln>
        </p:spPr>
        <p:txBody>
          <a:bodyPr wrap="square" rtlCol="0">
            <a:spAutoFit/>
          </a:bodyPr>
          <a:lstStyle/>
          <a:p>
            <a:pPr marL="342900" indent="-342900" algn="just" hangingPunct="1">
              <a:lnSpc>
                <a:spcPct val="150000"/>
              </a:lnSpc>
              <a:buFont typeface="Wingdings" panose="05000000000000000000" pitchFamily="2" charset="2"/>
              <a:buChar char="Ø"/>
            </a:pPr>
            <a:r>
              <a:rPr lang="zh-CN" altLang="en-US" sz="2000" dirty="0">
                <a:solidFill>
                  <a:srgbClr val="FF0000"/>
                </a:solidFill>
                <a:latin typeface="Times New Roman" panose="02020603050405020304" pitchFamily="18" charset="0"/>
                <a:ea typeface="黑体" panose="02010609060101010101" pitchFamily="49" charset="-122"/>
              </a:rPr>
              <a:t>相同模型和相同输入特征下，</a:t>
            </a:r>
            <a:r>
              <a:rPr lang="en-US" altLang="zh-CN" sz="2000" dirty="0">
                <a:solidFill>
                  <a:srgbClr val="FF0000"/>
                </a:solidFill>
                <a:latin typeface="Times New Roman" panose="02020603050405020304" pitchFamily="18" charset="0"/>
                <a:ea typeface="黑体" panose="02010609060101010101" pitchFamily="49" charset="-122"/>
              </a:rPr>
              <a:t>ACC</a:t>
            </a:r>
            <a:r>
              <a:rPr lang="zh-CN" altLang="en-US" sz="2000" dirty="0">
                <a:solidFill>
                  <a:srgbClr val="FF0000"/>
                </a:solidFill>
                <a:latin typeface="Times New Roman" panose="02020603050405020304" pitchFamily="18" charset="0"/>
                <a:ea typeface="黑体" panose="02010609060101010101" pitchFamily="49" charset="-122"/>
              </a:rPr>
              <a:t>和</a:t>
            </a:r>
            <a:r>
              <a:rPr lang="en-US" altLang="zh-CN" sz="2000" i="1" dirty="0">
                <a:solidFill>
                  <a:srgbClr val="FF0000"/>
                </a:solidFill>
                <a:latin typeface="Times New Roman" panose="02020603050405020304" pitchFamily="18" charset="0"/>
                <a:ea typeface="黑体" panose="02010609060101010101" pitchFamily="49" charset="-122"/>
              </a:rPr>
              <a:t>F</a:t>
            </a:r>
            <a:r>
              <a:rPr lang="en-US" altLang="zh-CN" sz="2000" baseline="-25000" dirty="0">
                <a:solidFill>
                  <a:srgbClr val="FF0000"/>
                </a:solidFill>
                <a:latin typeface="Times New Roman" panose="02020603050405020304" pitchFamily="18" charset="0"/>
                <a:ea typeface="黑体" panose="02010609060101010101" pitchFamily="49" charset="-122"/>
              </a:rPr>
              <a:t>1</a:t>
            </a:r>
            <a:r>
              <a:rPr lang="zh-CN" altLang="en-US" sz="2000" dirty="0">
                <a:solidFill>
                  <a:srgbClr val="FF0000"/>
                </a:solidFill>
                <a:latin typeface="Times New Roman" panose="02020603050405020304" pitchFamily="18" charset="0"/>
                <a:ea typeface="黑体" panose="02010609060101010101" pitchFamily="49" charset="-122"/>
              </a:rPr>
              <a:t>数值差异较小，训练样本不平衡对分类精度的影响较小。</a:t>
            </a:r>
            <a:endParaRPr lang="en-US" altLang="zh-CN" sz="2000" dirty="0">
              <a:solidFill>
                <a:srgbClr val="FF0000"/>
              </a:solidFill>
              <a:latin typeface="Times New Roman" panose="02020603050405020304" pitchFamily="18" charset="0"/>
              <a:ea typeface="黑体" panose="02010609060101010101" pitchFamily="49" charset="-122"/>
            </a:endParaRPr>
          </a:p>
        </p:txBody>
      </p:sp>
      <p:sp>
        <p:nvSpPr>
          <p:cNvPr id="20" name="文本框 19"/>
          <p:cNvSpPr txBox="1"/>
          <p:nvPr/>
        </p:nvSpPr>
        <p:spPr>
          <a:xfrm>
            <a:off x="5369293" y="1351066"/>
            <a:ext cx="6426467" cy="495585"/>
          </a:xfrm>
          <a:prstGeom prst="rect">
            <a:avLst/>
          </a:prstGeom>
          <a:noFill/>
          <a:ln w="19050">
            <a:noFill/>
            <a:prstDash val="dash"/>
          </a:ln>
        </p:spPr>
        <p:txBody>
          <a:bodyPr wrap="square" rtlCol="0">
            <a:spAutoFit/>
          </a:bodyPr>
          <a:lstStyle/>
          <a:p>
            <a:pPr marL="342900" indent="-342900" algn="just" hangingPunct="1">
              <a:lnSpc>
                <a:spcPct val="150000"/>
              </a:lnSpc>
              <a:buFont typeface="Wingdings" panose="05000000000000000000" pitchFamily="2" charset="2"/>
              <a:buChar char="Ø"/>
            </a:pPr>
            <a:r>
              <a:rPr lang="zh-CN" altLang="en-US" sz="2000" dirty="0">
                <a:solidFill>
                  <a:srgbClr val="FF0000"/>
                </a:solidFill>
                <a:latin typeface="Times New Roman" panose="02020603050405020304" pitchFamily="18" charset="0"/>
                <a:ea typeface="黑体" panose="02010609060101010101" pitchFamily="49" charset="-122"/>
              </a:rPr>
              <a:t>围岩四分类精度：</a:t>
            </a:r>
            <a:r>
              <a:rPr lang="en-US" altLang="zh-CN" sz="2000" dirty="0">
                <a:solidFill>
                  <a:srgbClr val="FF0000"/>
                </a:solidFill>
                <a:latin typeface="Times New Roman" panose="02020603050405020304" pitchFamily="18" charset="0"/>
                <a:ea typeface="黑体" panose="02010609060101010101" pitchFamily="49" charset="-122"/>
              </a:rPr>
              <a:t>SVM &gt; </a:t>
            </a:r>
            <a:r>
              <a:rPr lang="zh-CN" altLang="en-US" sz="2000" dirty="0">
                <a:solidFill>
                  <a:srgbClr val="FF0000"/>
                </a:solidFill>
                <a:latin typeface="Times New Roman" panose="02020603050405020304" pitchFamily="18" charset="0"/>
                <a:ea typeface="黑体" panose="02010609060101010101" pitchFamily="49" charset="-122"/>
              </a:rPr>
              <a:t>神经网络 </a:t>
            </a:r>
            <a:r>
              <a:rPr lang="en-US" altLang="zh-CN" sz="2000" dirty="0">
                <a:solidFill>
                  <a:srgbClr val="FF0000"/>
                </a:solidFill>
                <a:latin typeface="Times New Roman" panose="02020603050405020304" pitchFamily="18" charset="0"/>
                <a:ea typeface="黑体" panose="02010609060101010101" pitchFamily="49" charset="-122"/>
              </a:rPr>
              <a:t>&gt; </a:t>
            </a:r>
            <a:r>
              <a:rPr lang="zh-CN" altLang="en-US" sz="2000" dirty="0">
                <a:solidFill>
                  <a:srgbClr val="FF0000"/>
                </a:solidFill>
                <a:latin typeface="Times New Roman" panose="02020603050405020304" pitchFamily="18" charset="0"/>
                <a:ea typeface="黑体" panose="02010609060101010101" pitchFamily="49" charset="-122"/>
              </a:rPr>
              <a:t>基于树的模型；</a:t>
            </a:r>
            <a:endParaRPr lang="en-US" altLang="zh-CN" sz="2000" dirty="0">
              <a:solidFill>
                <a:srgbClr val="FF0000"/>
              </a:solidFill>
              <a:latin typeface="Times New Roman" panose="02020603050405020304" pitchFamily="18" charset="0"/>
              <a:ea typeface="黑体" panose="02010609060101010101" pitchFamily="49" charset="-122"/>
            </a:endParaRPr>
          </a:p>
        </p:txBody>
      </p:sp>
      <p:sp>
        <p:nvSpPr>
          <p:cNvPr id="21" name="文本框 20"/>
          <p:cNvSpPr txBox="1"/>
          <p:nvPr/>
        </p:nvSpPr>
        <p:spPr>
          <a:xfrm>
            <a:off x="5369293" y="2031919"/>
            <a:ext cx="6426467" cy="960328"/>
          </a:xfrm>
          <a:prstGeom prst="rect">
            <a:avLst/>
          </a:prstGeom>
          <a:noFill/>
          <a:ln w="19050">
            <a:noFill/>
            <a:prstDash val="dash"/>
          </a:ln>
        </p:spPr>
        <p:txBody>
          <a:bodyPr wrap="square" rtlCol="0">
            <a:spAutoFit/>
          </a:bodyPr>
          <a:lstStyle/>
          <a:p>
            <a:pPr marL="342900" indent="-342900" algn="just" hangingPunct="1">
              <a:lnSpc>
                <a:spcPct val="150000"/>
              </a:lnSpc>
              <a:buFont typeface="Wingdings" panose="05000000000000000000" pitchFamily="2" charset="2"/>
              <a:buChar char="Ø"/>
            </a:pPr>
            <a:r>
              <a:rPr lang="zh-CN" altLang="en-US" sz="2000" dirty="0">
                <a:solidFill>
                  <a:srgbClr val="FF0000"/>
                </a:solidFill>
                <a:latin typeface="Times New Roman" panose="02020603050405020304" pitchFamily="18" charset="0"/>
                <a:ea typeface="黑体" panose="02010609060101010101" pitchFamily="49" charset="-122"/>
              </a:rPr>
              <a:t>不论采取何种输入特征组合，</a:t>
            </a:r>
            <a:r>
              <a:rPr lang="en-US" altLang="zh-CN" sz="2000" dirty="0">
                <a:solidFill>
                  <a:srgbClr val="FF0000"/>
                </a:solidFill>
                <a:latin typeface="Times New Roman" panose="02020603050405020304" pitchFamily="18" charset="0"/>
                <a:ea typeface="黑体" panose="02010609060101010101" pitchFamily="49" charset="-122"/>
              </a:rPr>
              <a:t>SVM</a:t>
            </a:r>
            <a:r>
              <a:rPr lang="zh-CN" altLang="en-US" sz="2000" dirty="0">
                <a:solidFill>
                  <a:srgbClr val="FF0000"/>
                </a:solidFill>
                <a:latin typeface="Times New Roman" panose="02020603050405020304" pitchFamily="18" charset="0"/>
                <a:ea typeface="黑体" panose="02010609060101010101" pitchFamily="49" charset="-122"/>
              </a:rPr>
              <a:t>分类精度均为最高且稳定性好</a:t>
            </a:r>
            <a:r>
              <a:rPr lang="en-US" altLang="zh-CN" sz="2000" dirty="0">
                <a:solidFill>
                  <a:srgbClr val="FF0000"/>
                </a:solidFill>
                <a:latin typeface="Times New Roman" panose="02020603050405020304" pitchFamily="18" charset="0"/>
                <a:ea typeface="黑体" panose="02010609060101010101" pitchFamily="49" charset="-122"/>
              </a:rPr>
              <a:t>;</a:t>
            </a:r>
            <a:endParaRPr lang="en-US" altLang="zh-CN" sz="2000" dirty="0">
              <a:solidFill>
                <a:srgbClr val="FF0000"/>
              </a:solidFill>
              <a:latin typeface="Times New Roman" panose="02020603050405020304" pitchFamily="18" charset="0"/>
              <a:ea typeface="黑体" panose="02010609060101010101" pitchFamily="49" charset="-122"/>
            </a:endParaRPr>
          </a:p>
        </p:txBody>
      </p:sp>
      <p:sp>
        <p:nvSpPr>
          <p:cNvPr id="2" name="灯片编号占位符 1"/>
          <p:cNvSpPr>
            <a:spLocks noGrp="1"/>
          </p:cNvSpPr>
          <p:nvPr>
            <p:ph type="sldNum" sz="quarter" idx="10"/>
          </p:nvPr>
        </p:nvSpPr>
        <p:spPr/>
        <p:txBody>
          <a:bodyPr/>
          <a:lstStyle/>
          <a:p>
            <a:fld id="{E93F98B2-3005-4B64-AA58-642B4DAC36DC}" type="slidenum">
              <a:rPr lang="zh-CN" altLang="en-US" smtClean="0"/>
            </a:fld>
            <a:endParaRPr lang="zh-CN" altLang="en-US" dirty="0"/>
          </a:p>
        </p:txBody>
      </p:sp>
      <p:sp>
        <p:nvSpPr>
          <p:cNvPr id="3" name="矩形 2"/>
          <p:cNvSpPr>
            <a:spLocks noChangeArrowheads="1"/>
          </p:cNvSpPr>
          <p:nvPr/>
        </p:nvSpPr>
        <p:spPr bwMode="auto">
          <a:xfrm>
            <a:off x="239713" y="152400"/>
            <a:ext cx="9595167"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zh-CN" sz="3600" b="1" dirty="0">
                <a:latin typeface="Times New Roman" panose="02020603050405020304" pitchFamily="18" charset="0"/>
                <a:ea typeface="黑体" panose="02010609060101010101" pitchFamily="49" charset="-122"/>
                <a:cs typeface="Times New Roman" panose="02020603050405020304" pitchFamily="18" charset="0"/>
              </a:rPr>
              <a:t>3.4  </a:t>
            </a:r>
            <a:r>
              <a:rPr lang="zh-CN" altLang="en-US" sz="3600" b="1" dirty="0">
                <a:latin typeface="Times New Roman" panose="02020603050405020304" pitchFamily="18" charset="0"/>
                <a:ea typeface="黑体" panose="02010609060101010101" pitchFamily="49" charset="-122"/>
                <a:cs typeface="Times New Roman" panose="02020603050405020304" pitchFamily="18" charset="0"/>
              </a:rPr>
              <a:t>测试集围岩四分类结果</a:t>
            </a:r>
            <a:endParaRPr lang="zh-CN" altLang="en-US" sz="36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文本框 3"/>
          <p:cNvSpPr txBox="1"/>
          <p:nvPr/>
        </p:nvSpPr>
        <p:spPr>
          <a:xfrm>
            <a:off x="396240" y="740337"/>
            <a:ext cx="11467812" cy="495585"/>
          </a:xfrm>
          <a:prstGeom prst="rect">
            <a:avLst/>
          </a:prstGeom>
          <a:noFill/>
          <a:ln w="19050">
            <a:noFill/>
            <a:prstDash val="dash"/>
          </a:ln>
        </p:spPr>
        <p:txBody>
          <a:bodyPr wrap="square" rtlCol="0">
            <a:spAutoFit/>
          </a:bodyPr>
          <a:lstStyle/>
          <a:p>
            <a:pPr algn="just" hangingPunct="1">
              <a:lnSpc>
                <a:spcPct val="150000"/>
              </a:lnSpc>
            </a:pPr>
            <a:r>
              <a:rPr lang="en-US" altLang="zh-CN" sz="2000" b="1" dirty="0">
                <a:latin typeface="Times New Roman" panose="02020603050405020304" pitchFamily="18" charset="0"/>
                <a:ea typeface="黑体" panose="02010609060101010101" pitchFamily="49" charset="-122"/>
              </a:rPr>
              <a:t>3.4.1  </a:t>
            </a:r>
            <a:r>
              <a:rPr lang="zh-CN" altLang="en-US" sz="2000" b="1" dirty="0">
                <a:latin typeface="Times New Roman" panose="02020603050405020304" pitchFamily="18" charset="0"/>
                <a:ea typeface="黑体" panose="02010609060101010101" pitchFamily="49" charset="-122"/>
              </a:rPr>
              <a:t>输入特征敏感性分析</a:t>
            </a:r>
            <a:endParaRPr lang="en-US" altLang="zh-CN" sz="2000" b="1" dirty="0">
              <a:latin typeface="Times New Roman" panose="02020603050405020304" pitchFamily="18" charset="0"/>
              <a:ea typeface="黑体" panose="02010609060101010101" pitchFamily="49" charset="-122"/>
            </a:endParaRPr>
          </a:p>
        </p:txBody>
      </p:sp>
      <p:pic>
        <p:nvPicPr>
          <p:cNvPr id="5" name="图片 4" descr="图表, 折线图&#10;&#10;描述已自动生成"/>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572522" y="1300525"/>
            <a:ext cx="4210669" cy="2468836"/>
          </a:xfrm>
          <a:prstGeom prst="rect">
            <a:avLst/>
          </a:prstGeom>
          <a:noFill/>
          <a:ln>
            <a:noFill/>
          </a:ln>
        </p:spPr>
      </p:pic>
      <p:pic>
        <p:nvPicPr>
          <p:cNvPr id="6" name="图片 5" descr="图表, 折线图&#10;&#10;描述已自动生成"/>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3567" y="3779926"/>
            <a:ext cx="4169624" cy="2504533"/>
          </a:xfrm>
          <a:prstGeom prst="rect">
            <a:avLst/>
          </a:prstGeom>
          <a:noFill/>
          <a:ln>
            <a:noFill/>
          </a:ln>
        </p:spPr>
      </p:pic>
      <p:sp>
        <p:nvSpPr>
          <p:cNvPr id="7" name="矩形 6"/>
          <p:cNvSpPr/>
          <p:nvPr/>
        </p:nvSpPr>
        <p:spPr>
          <a:xfrm>
            <a:off x="396240" y="1235923"/>
            <a:ext cx="4683760" cy="5154717"/>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396240" y="6390640"/>
            <a:ext cx="4683760" cy="369332"/>
            <a:chOff x="618233" y="6372528"/>
            <a:chExt cx="5775312" cy="369332"/>
          </a:xfrm>
        </p:grpSpPr>
        <p:sp>
          <p:nvSpPr>
            <p:cNvPr id="9" name="矩形: 圆角 8"/>
            <p:cNvSpPr/>
            <p:nvPr/>
          </p:nvSpPr>
          <p:spPr>
            <a:xfrm>
              <a:off x="618233" y="6384281"/>
              <a:ext cx="5775312"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10" name="文本框 9"/>
            <p:cNvSpPr txBox="1"/>
            <p:nvPr/>
          </p:nvSpPr>
          <p:spPr>
            <a:xfrm>
              <a:off x="1060957" y="6372528"/>
              <a:ext cx="4889865" cy="369332"/>
            </a:xfrm>
            <a:prstGeom prst="rect">
              <a:avLst/>
            </a:prstGeom>
            <a:noFill/>
          </p:spPr>
          <p:txBody>
            <a:bodyPr wrap="square" rtlCol="0">
              <a:spAutoFit/>
            </a:bodyPr>
            <a:lstStyle/>
            <a:p>
              <a:pPr algn="ctr"/>
              <a:r>
                <a:rPr lang="en-US" altLang="zh-CN" dirty="0">
                  <a:solidFill>
                    <a:srgbClr val="FFFFFF"/>
                  </a:solidFill>
                  <a:latin typeface="Times New Roman" panose="02020603050405020304" pitchFamily="18" charset="0"/>
                  <a:ea typeface="黑体" panose="02010609060101010101" pitchFamily="49" charset="-122"/>
                </a:rPr>
                <a:t>7×3</a:t>
              </a:r>
              <a:r>
                <a:rPr lang="zh-CN" altLang="en-US" dirty="0">
                  <a:solidFill>
                    <a:srgbClr val="FFFFFF"/>
                  </a:solidFill>
                  <a:latin typeface="Times New Roman" panose="02020603050405020304" pitchFamily="18" charset="0"/>
                  <a:ea typeface="黑体" panose="02010609060101010101" pitchFamily="49" charset="-122"/>
                </a:rPr>
                <a:t>种交叉训练的四分类精度</a:t>
              </a:r>
              <a:endParaRPr lang="zh-CN" altLang="en-US" dirty="0">
                <a:solidFill>
                  <a:srgbClr val="FFFFFF"/>
                </a:solidFill>
                <a:latin typeface="Times New Roman" panose="02020603050405020304" pitchFamily="18" charset="0"/>
                <a:ea typeface="黑体" panose="02010609060101010101" pitchFamily="49" charset="-122"/>
              </a:endParaRPr>
            </a:p>
          </p:txBody>
        </p:sp>
      </p:grpSp>
      <p:sp>
        <p:nvSpPr>
          <p:cNvPr id="11" name="矩形 10"/>
          <p:cNvSpPr/>
          <p:nvPr/>
        </p:nvSpPr>
        <p:spPr>
          <a:xfrm>
            <a:off x="3176336" y="1536446"/>
            <a:ext cx="1507971" cy="427079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369293" y="3178330"/>
            <a:ext cx="6426467" cy="957250"/>
          </a:xfrm>
          <a:prstGeom prst="rect">
            <a:avLst/>
          </a:prstGeom>
          <a:noFill/>
          <a:ln w="19050">
            <a:noFill/>
            <a:prstDash val="dash"/>
          </a:ln>
        </p:spPr>
        <p:txBody>
          <a:bodyPr wrap="square" rtlCol="0">
            <a:spAutoFit/>
          </a:bodyPr>
          <a:lstStyle/>
          <a:p>
            <a:pPr marL="342900" indent="-342900" algn="just" hangingPunct="1">
              <a:lnSpc>
                <a:spcPct val="150000"/>
              </a:lnSpc>
              <a:buFont typeface="Wingdings" panose="05000000000000000000" pitchFamily="2" charset="2"/>
              <a:buChar char="Ø"/>
            </a:pPr>
            <a:r>
              <a:rPr lang="zh-CN" altLang="en-US" sz="2000" dirty="0">
                <a:latin typeface="Times New Roman" panose="02020603050405020304" pitchFamily="18" charset="0"/>
                <a:ea typeface="黑体" panose="02010609060101010101" pitchFamily="49" charset="-122"/>
              </a:rPr>
              <a:t>相较于</a:t>
            </a:r>
            <a:r>
              <a:rPr lang="en-US" altLang="zh-CN" sz="2000" dirty="0">
                <a:latin typeface="Times New Roman" panose="02020603050405020304" pitchFamily="18" charset="0"/>
                <a:ea typeface="黑体" panose="02010609060101010101" pitchFamily="49" charset="-122"/>
              </a:rPr>
              <a:t>SVM</a:t>
            </a:r>
            <a:r>
              <a:rPr lang="zh-CN" altLang="en-US" sz="2000" dirty="0">
                <a:latin typeface="Times New Roman" panose="02020603050405020304" pitchFamily="18" charset="0"/>
                <a:ea typeface="黑体" panose="02010609060101010101" pitchFamily="49" charset="-122"/>
              </a:rPr>
              <a:t>和基于树的模型，神经网络模型对输入更为敏感；</a:t>
            </a:r>
            <a:endParaRPr lang="en-US" altLang="zh-CN" sz="2000" dirty="0">
              <a:latin typeface="Times New Roman" panose="02020603050405020304" pitchFamily="18" charset="0"/>
              <a:ea typeface="黑体" panose="02010609060101010101" pitchFamily="49" charset="-122"/>
            </a:endParaRPr>
          </a:p>
        </p:txBody>
      </p:sp>
      <p:sp>
        <p:nvSpPr>
          <p:cNvPr id="13" name="文本框 12"/>
          <p:cNvSpPr txBox="1"/>
          <p:nvPr/>
        </p:nvSpPr>
        <p:spPr>
          <a:xfrm>
            <a:off x="5369293" y="4320757"/>
            <a:ext cx="6426467" cy="960328"/>
          </a:xfrm>
          <a:prstGeom prst="rect">
            <a:avLst/>
          </a:prstGeom>
          <a:noFill/>
          <a:ln w="19050">
            <a:noFill/>
            <a:prstDash val="dash"/>
          </a:ln>
        </p:spPr>
        <p:txBody>
          <a:bodyPr wrap="square" rtlCol="0">
            <a:spAutoFit/>
          </a:bodyPr>
          <a:lstStyle/>
          <a:p>
            <a:pPr marL="342900" indent="-342900" algn="just" hangingPunct="1">
              <a:lnSpc>
                <a:spcPct val="150000"/>
              </a:lnSpc>
              <a:buFont typeface="Wingdings" panose="05000000000000000000" pitchFamily="2" charset="2"/>
              <a:buChar char="Ø"/>
            </a:pPr>
            <a:r>
              <a:rPr lang="zh-CN" altLang="en-US" sz="2000" dirty="0">
                <a:latin typeface="Times New Roman" panose="02020603050405020304" pitchFamily="18" charset="0"/>
                <a:ea typeface="黑体" panose="02010609060101010101" pitchFamily="49" charset="-122"/>
              </a:rPr>
              <a:t>采用</a:t>
            </a:r>
            <a:r>
              <a:rPr lang="en-US" altLang="zh-CN" sz="2000" dirty="0">
                <a:latin typeface="Times New Roman" panose="02020603050405020304" pitchFamily="18" charset="0"/>
                <a:ea typeface="黑体" panose="02010609060101010101" pitchFamily="49" charset="-122"/>
              </a:rPr>
              <a:t>21</a:t>
            </a:r>
            <a:r>
              <a:rPr lang="zh-CN" altLang="en-US" sz="2000" dirty="0">
                <a:latin typeface="Times New Roman" panose="02020603050405020304" pitchFamily="18" charset="0"/>
                <a:ea typeface="黑体" panose="02010609060101010101" pitchFamily="49" charset="-122"/>
              </a:rPr>
              <a:t>个输入特征时分类精度往往最低，上升段拟合指标对围岩分类贡献有限；</a:t>
            </a:r>
            <a:endParaRPr lang="en-US" altLang="zh-CN" sz="2000" dirty="0">
              <a:latin typeface="Times New Roman" panose="02020603050405020304" pitchFamily="18" charset="0"/>
              <a:ea typeface="黑体" panose="02010609060101010101" pitchFamily="49" charset="-122"/>
            </a:endParaRPr>
          </a:p>
        </p:txBody>
      </p:sp>
      <p:sp>
        <p:nvSpPr>
          <p:cNvPr id="14" name="文本框 13"/>
          <p:cNvSpPr txBox="1"/>
          <p:nvPr/>
        </p:nvSpPr>
        <p:spPr>
          <a:xfrm>
            <a:off x="5369293" y="2032825"/>
            <a:ext cx="6426467" cy="960328"/>
          </a:xfrm>
          <a:prstGeom prst="rect">
            <a:avLst/>
          </a:prstGeom>
          <a:noFill/>
          <a:ln w="19050">
            <a:noFill/>
            <a:prstDash val="dash"/>
          </a:ln>
        </p:spPr>
        <p:txBody>
          <a:bodyPr wrap="square" rtlCol="0">
            <a:spAutoFit/>
          </a:bodyPr>
          <a:lstStyle/>
          <a:p>
            <a:pPr marL="342900" indent="-342900" algn="just" hangingPunct="1">
              <a:lnSpc>
                <a:spcPct val="150000"/>
              </a:lnSpc>
              <a:buFont typeface="Wingdings" panose="05000000000000000000" pitchFamily="2" charset="2"/>
              <a:buChar char="Ø"/>
            </a:pPr>
            <a:r>
              <a:rPr lang="zh-CN" altLang="en-US" sz="2000" dirty="0">
                <a:latin typeface="Times New Roman" panose="02020603050405020304" pitchFamily="18" charset="0"/>
                <a:ea typeface="黑体" panose="02010609060101010101" pitchFamily="49" charset="-122"/>
              </a:rPr>
              <a:t>不论采取何种输入特征组合，</a:t>
            </a:r>
            <a:r>
              <a:rPr lang="en-US" altLang="zh-CN" sz="2000" dirty="0">
                <a:latin typeface="Times New Roman" panose="02020603050405020304" pitchFamily="18" charset="0"/>
                <a:ea typeface="黑体" panose="02010609060101010101" pitchFamily="49" charset="-122"/>
              </a:rPr>
              <a:t>SVM</a:t>
            </a:r>
            <a:r>
              <a:rPr lang="zh-CN" altLang="en-US" sz="2000" dirty="0">
                <a:latin typeface="Times New Roman" panose="02020603050405020304" pitchFamily="18" charset="0"/>
                <a:ea typeface="黑体" panose="02010609060101010101" pitchFamily="49" charset="-122"/>
              </a:rPr>
              <a:t>分类精度均为最高且稳定性好</a:t>
            </a:r>
            <a:r>
              <a:rPr lang="en-US" altLang="zh-CN" sz="2000" dirty="0">
                <a:latin typeface="Times New Roman" panose="02020603050405020304" pitchFamily="18" charset="0"/>
                <a:ea typeface="黑体" panose="02010609060101010101" pitchFamily="49" charset="-122"/>
              </a:rPr>
              <a:t>;</a:t>
            </a:r>
            <a:endParaRPr lang="en-US" altLang="zh-CN" sz="2000" dirty="0">
              <a:latin typeface="Times New Roman" panose="02020603050405020304" pitchFamily="18" charset="0"/>
              <a:ea typeface="黑体" panose="02010609060101010101" pitchFamily="49" charset="-122"/>
            </a:endParaRPr>
          </a:p>
        </p:txBody>
      </p:sp>
      <p:sp>
        <p:nvSpPr>
          <p:cNvPr id="15" name="矩形 14"/>
          <p:cNvSpPr/>
          <p:nvPr/>
        </p:nvSpPr>
        <p:spPr>
          <a:xfrm>
            <a:off x="3164320" y="2193635"/>
            <a:ext cx="1507971" cy="29289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3164320" y="4718661"/>
            <a:ext cx="1507971" cy="36668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1120445" y="1536446"/>
            <a:ext cx="612102" cy="318221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5369293" y="1352063"/>
            <a:ext cx="6426467" cy="495585"/>
          </a:xfrm>
          <a:prstGeom prst="rect">
            <a:avLst/>
          </a:prstGeom>
          <a:noFill/>
          <a:ln w="19050">
            <a:noFill/>
            <a:prstDash val="dash"/>
          </a:ln>
        </p:spPr>
        <p:txBody>
          <a:bodyPr wrap="square" rtlCol="0">
            <a:spAutoFit/>
          </a:bodyPr>
          <a:lstStyle/>
          <a:p>
            <a:pPr marL="342900" indent="-342900" algn="just" hangingPunct="1">
              <a:lnSpc>
                <a:spcPct val="150000"/>
              </a:lnSpc>
              <a:buFont typeface="Wingdings" panose="05000000000000000000" pitchFamily="2" charset="2"/>
              <a:buChar char="Ø"/>
            </a:pPr>
            <a:r>
              <a:rPr lang="zh-CN" altLang="en-US" sz="2000" dirty="0">
                <a:latin typeface="Times New Roman" panose="02020603050405020304" pitchFamily="18" charset="0"/>
                <a:ea typeface="黑体" panose="02010609060101010101" pitchFamily="49" charset="-122"/>
              </a:rPr>
              <a:t>围岩四分类精度：</a:t>
            </a:r>
            <a:r>
              <a:rPr lang="en-US" altLang="zh-CN" sz="2000" dirty="0">
                <a:latin typeface="Times New Roman" panose="02020603050405020304" pitchFamily="18" charset="0"/>
                <a:ea typeface="黑体" panose="02010609060101010101" pitchFamily="49" charset="-122"/>
              </a:rPr>
              <a:t>SVM &gt; </a:t>
            </a:r>
            <a:r>
              <a:rPr lang="zh-CN" altLang="en-US" sz="2000" dirty="0">
                <a:latin typeface="Times New Roman" panose="02020603050405020304" pitchFamily="18" charset="0"/>
                <a:ea typeface="黑体" panose="02010609060101010101" pitchFamily="49" charset="-122"/>
              </a:rPr>
              <a:t>神经网络 </a:t>
            </a:r>
            <a:r>
              <a:rPr lang="en-US" altLang="zh-CN" sz="2000" dirty="0">
                <a:latin typeface="Times New Roman" panose="02020603050405020304" pitchFamily="18" charset="0"/>
                <a:ea typeface="黑体" panose="02010609060101010101" pitchFamily="49" charset="-122"/>
              </a:rPr>
              <a:t>&gt; </a:t>
            </a:r>
            <a:r>
              <a:rPr lang="zh-CN" altLang="en-US" sz="2000" dirty="0">
                <a:latin typeface="Times New Roman" panose="02020603050405020304" pitchFamily="18" charset="0"/>
                <a:ea typeface="黑体" panose="02010609060101010101" pitchFamily="49" charset="-122"/>
              </a:rPr>
              <a:t>基于树的模型；</a:t>
            </a:r>
            <a:endParaRPr lang="en-US" altLang="zh-CN" sz="2000" dirty="0">
              <a:latin typeface="Times New Roman" panose="02020603050405020304" pitchFamily="18" charset="0"/>
              <a:ea typeface="黑体" panose="02010609060101010101" pitchFamily="49" charset="-122"/>
            </a:endParaRPr>
          </a:p>
        </p:txBody>
      </p:sp>
      <p:sp>
        <p:nvSpPr>
          <p:cNvPr id="22" name="文本框 21"/>
          <p:cNvSpPr txBox="1"/>
          <p:nvPr/>
        </p:nvSpPr>
        <p:spPr>
          <a:xfrm>
            <a:off x="5369293" y="3177308"/>
            <a:ext cx="6426467" cy="957250"/>
          </a:xfrm>
          <a:prstGeom prst="rect">
            <a:avLst/>
          </a:prstGeom>
          <a:noFill/>
          <a:ln w="19050">
            <a:noFill/>
            <a:prstDash val="dash"/>
          </a:ln>
        </p:spPr>
        <p:txBody>
          <a:bodyPr wrap="square" rtlCol="0">
            <a:spAutoFit/>
          </a:bodyPr>
          <a:lstStyle/>
          <a:p>
            <a:pPr marL="342900" indent="-342900" algn="just" hangingPunct="1">
              <a:lnSpc>
                <a:spcPct val="150000"/>
              </a:lnSpc>
              <a:buFont typeface="Wingdings" panose="05000000000000000000" pitchFamily="2" charset="2"/>
              <a:buChar char="Ø"/>
            </a:pPr>
            <a:r>
              <a:rPr lang="zh-CN" altLang="en-US" sz="2000" dirty="0">
                <a:solidFill>
                  <a:srgbClr val="FF0000"/>
                </a:solidFill>
                <a:latin typeface="Times New Roman" panose="02020603050405020304" pitchFamily="18" charset="0"/>
                <a:ea typeface="黑体" panose="02010609060101010101" pitchFamily="49" charset="-122"/>
              </a:rPr>
              <a:t>相较于</a:t>
            </a:r>
            <a:r>
              <a:rPr lang="en-US" altLang="zh-CN" sz="2000" dirty="0">
                <a:solidFill>
                  <a:srgbClr val="FF0000"/>
                </a:solidFill>
                <a:latin typeface="Times New Roman" panose="02020603050405020304" pitchFamily="18" charset="0"/>
                <a:ea typeface="黑体" panose="02010609060101010101" pitchFamily="49" charset="-122"/>
              </a:rPr>
              <a:t>SVM</a:t>
            </a:r>
            <a:r>
              <a:rPr lang="zh-CN" altLang="en-US" sz="2000" dirty="0">
                <a:solidFill>
                  <a:srgbClr val="FF0000"/>
                </a:solidFill>
                <a:latin typeface="Times New Roman" panose="02020603050405020304" pitchFamily="18" charset="0"/>
                <a:ea typeface="黑体" panose="02010609060101010101" pitchFamily="49" charset="-122"/>
              </a:rPr>
              <a:t>和基于树的模型，神经网络模型对输入更为敏感；</a:t>
            </a:r>
            <a:endParaRPr lang="en-US" altLang="zh-CN" sz="2000" dirty="0">
              <a:solidFill>
                <a:srgbClr val="FF0000"/>
              </a:solidFill>
              <a:latin typeface="Times New Roman" panose="02020603050405020304" pitchFamily="18" charset="0"/>
              <a:ea typeface="黑体" panose="02010609060101010101" pitchFamily="49" charset="-122"/>
            </a:endParaRPr>
          </a:p>
        </p:txBody>
      </p:sp>
      <p:sp>
        <p:nvSpPr>
          <p:cNvPr id="23" name="文本框 22"/>
          <p:cNvSpPr txBox="1"/>
          <p:nvPr/>
        </p:nvSpPr>
        <p:spPr>
          <a:xfrm>
            <a:off x="5369293" y="4316886"/>
            <a:ext cx="6426467" cy="960328"/>
          </a:xfrm>
          <a:prstGeom prst="rect">
            <a:avLst/>
          </a:prstGeom>
          <a:noFill/>
          <a:ln w="19050">
            <a:noFill/>
            <a:prstDash val="dash"/>
          </a:ln>
        </p:spPr>
        <p:txBody>
          <a:bodyPr wrap="square" rtlCol="0">
            <a:spAutoFit/>
          </a:bodyPr>
          <a:lstStyle/>
          <a:p>
            <a:pPr marL="342900" indent="-342900" algn="just" hangingPunct="1">
              <a:lnSpc>
                <a:spcPct val="150000"/>
              </a:lnSpc>
              <a:buFont typeface="Wingdings" panose="05000000000000000000" pitchFamily="2" charset="2"/>
              <a:buChar char="Ø"/>
            </a:pPr>
            <a:r>
              <a:rPr lang="zh-CN" altLang="en-US" sz="2000" dirty="0">
                <a:solidFill>
                  <a:srgbClr val="FF0000"/>
                </a:solidFill>
                <a:latin typeface="Times New Roman" panose="02020603050405020304" pitchFamily="18" charset="0"/>
                <a:ea typeface="黑体" panose="02010609060101010101" pitchFamily="49" charset="-122"/>
              </a:rPr>
              <a:t>采用</a:t>
            </a:r>
            <a:r>
              <a:rPr lang="en-US" altLang="zh-CN" sz="2000" dirty="0">
                <a:solidFill>
                  <a:srgbClr val="FF0000"/>
                </a:solidFill>
                <a:latin typeface="Times New Roman" panose="02020603050405020304" pitchFamily="18" charset="0"/>
                <a:ea typeface="黑体" panose="02010609060101010101" pitchFamily="49" charset="-122"/>
              </a:rPr>
              <a:t>21</a:t>
            </a:r>
            <a:r>
              <a:rPr lang="zh-CN" altLang="en-US" sz="2000" dirty="0">
                <a:solidFill>
                  <a:srgbClr val="FF0000"/>
                </a:solidFill>
                <a:latin typeface="Times New Roman" panose="02020603050405020304" pitchFamily="18" charset="0"/>
                <a:ea typeface="黑体" panose="02010609060101010101" pitchFamily="49" charset="-122"/>
              </a:rPr>
              <a:t>个输入特征时分类精度往往最低，上升段拟合指标对围岩分类贡献有限；</a:t>
            </a:r>
            <a:endParaRPr lang="en-US" altLang="zh-CN" sz="2000" dirty="0">
              <a:solidFill>
                <a:srgbClr val="FF0000"/>
              </a:solidFill>
              <a:latin typeface="Times New Roman" panose="02020603050405020304" pitchFamily="18" charset="0"/>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0">
                                            <p:txEl>
                                              <p:pRg st="0" end="0"/>
                                            </p:txEl>
                                          </p:spTgt>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22">
                                            <p:txEl>
                                              <p:pRg st="0" end="0"/>
                                            </p:txEl>
                                          </p:spTgt>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7"/>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1">
                                            <p:txEl>
                                              <p:pRg st="0" end="0"/>
                                            </p:txEl>
                                          </p:spTgt>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2">
                                            <p:txEl>
                                              <p:pRg st="0" end="0"/>
                                            </p:txEl>
                                          </p:spTgt>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11"/>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23"/>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5"/>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6"/>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 presetClass="exit" presetSubtype="0" fill="hold" grpId="1" nodeType="withEffect">
                                  <p:stCondLst>
                                    <p:cond delay="0"/>
                                  </p:stCondLst>
                                  <p:childTnLst>
                                    <p:set>
                                      <p:cBhvr>
                                        <p:cTn id="62"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P spid="24" grpId="1"/>
      <p:bldP spid="20" grpId="0"/>
      <p:bldP spid="20" grpId="1" build="allAtOnce"/>
      <p:bldP spid="11" grpId="0" animBg="1"/>
      <p:bldP spid="11" grpId="1" animBg="1"/>
      <p:bldP spid="12" grpId="0"/>
      <p:bldP spid="13" grpId="0"/>
      <p:bldP spid="15" grpId="0" animBg="1"/>
      <p:bldP spid="15" grpId="1" animBg="1"/>
      <p:bldP spid="16" grpId="0" animBg="1"/>
      <p:bldP spid="16" grpId="1" animBg="1"/>
      <p:bldP spid="17" grpId="0" animBg="1"/>
      <p:bldP spid="17" grpId="1" animBg="1"/>
      <p:bldP spid="18" grpId="0"/>
      <p:bldP spid="22" grpId="1" build="allAtOnce"/>
      <p:bldP spid="23" grpId="0"/>
      <p:bldP spid="2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fld id="{E93F98B2-3005-4B64-AA58-642B4DAC36DC}" type="slidenum">
              <a:rPr lang="zh-CN" altLang="en-US" smtClean="0"/>
            </a:fld>
            <a:endParaRPr lang="zh-CN" altLang="en-US" dirty="0"/>
          </a:p>
        </p:txBody>
      </p:sp>
      <p:sp>
        <p:nvSpPr>
          <p:cNvPr id="3" name="矩形 2"/>
          <p:cNvSpPr>
            <a:spLocks noChangeArrowheads="1"/>
          </p:cNvSpPr>
          <p:nvPr/>
        </p:nvSpPr>
        <p:spPr bwMode="auto">
          <a:xfrm>
            <a:off x="239713" y="152400"/>
            <a:ext cx="9595167"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zh-CN" sz="3600" b="1" dirty="0">
                <a:latin typeface="Times New Roman" panose="02020603050405020304" pitchFamily="18" charset="0"/>
                <a:ea typeface="黑体" panose="02010609060101010101" pitchFamily="49" charset="-122"/>
                <a:cs typeface="Times New Roman" panose="02020603050405020304" pitchFamily="18" charset="0"/>
              </a:rPr>
              <a:t>3.4  </a:t>
            </a:r>
            <a:r>
              <a:rPr lang="zh-CN" altLang="en-US" sz="3600" b="1" dirty="0">
                <a:latin typeface="Times New Roman" panose="02020603050405020304" pitchFamily="18" charset="0"/>
                <a:ea typeface="黑体" panose="02010609060101010101" pitchFamily="49" charset="-122"/>
                <a:cs typeface="Times New Roman" panose="02020603050405020304" pitchFamily="18" charset="0"/>
              </a:rPr>
              <a:t>测试集围岩四分类结果</a:t>
            </a:r>
            <a:endParaRPr lang="zh-CN" altLang="en-US" sz="36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文本框 3"/>
          <p:cNvSpPr txBox="1"/>
          <p:nvPr/>
        </p:nvSpPr>
        <p:spPr>
          <a:xfrm>
            <a:off x="396240" y="754909"/>
            <a:ext cx="11467812" cy="495585"/>
          </a:xfrm>
          <a:prstGeom prst="rect">
            <a:avLst/>
          </a:prstGeom>
          <a:noFill/>
          <a:ln w="19050">
            <a:noFill/>
            <a:prstDash val="dash"/>
          </a:ln>
        </p:spPr>
        <p:txBody>
          <a:bodyPr wrap="square" rtlCol="0">
            <a:spAutoFit/>
          </a:bodyPr>
          <a:lstStyle/>
          <a:p>
            <a:pPr algn="just" hangingPunct="1">
              <a:lnSpc>
                <a:spcPct val="150000"/>
              </a:lnSpc>
            </a:pPr>
            <a:r>
              <a:rPr lang="en-US" altLang="zh-CN" sz="2000" b="1" dirty="0">
                <a:latin typeface="Times New Roman" panose="02020603050405020304" pitchFamily="18" charset="0"/>
                <a:ea typeface="黑体" panose="02010609060101010101" pitchFamily="49" charset="-122"/>
              </a:rPr>
              <a:t>3.4.2  </a:t>
            </a:r>
            <a:r>
              <a:rPr lang="zh-CN" altLang="en-US" sz="2000" b="1" dirty="0">
                <a:latin typeface="Times New Roman" panose="02020603050405020304" pitchFamily="18" charset="0"/>
                <a:ea typeface="黑体" panose="02010609060101010101" pitchFamily="49" charset="-122"/>
              </a:rPr>
              <a:t>机器学习算法对比</a:t>
            </a:r>
            <a:endParaRPr lang="en-US" altLang="zh-CN" sz="2000" b="1" dirty="0">
              <a:latin typeface="Times New Roman" panose="02020603050405020304" pitchFamily="18" charset="0"/>
              <a:ea typeface="黑体" panose="02010609060101010101" pitchFamily="49" charset="-122"/>
            </a:endParaRPr>
          </a:p>
        </p:txBody>
      </p:sp>
      <p:grpSp>
        <p:nvGrpSpPr>
          <p:cNvPr id="41" name="组合 40"/>
          <p:cNvGrpSpPr/>
          <p:nvPr/>
        </p:nvGrpSpPr>
        <p:grpSpPr>
          <a:xfrm>
            <a:off x="494882" y="1448748"/>
            <a:ext cx="1845541" cy="2142167"/>
            <a:chOff x="9151587" y="1772181"/>
            <a:chExt cx="1845541" cy="2142167"/>
          </a:xfrm>
        </p:grpSpPr>
        <p:pic>
          <p:nvPicPr>
            <p:cNvPr id="6" name="图片 5"/>
            <p:cNvPicPr>
              <a:picLocks noChangeAspect="1"/>
            </p:cNvPicPr>
            <p:nvPr/>
          </p:nvPicPr>
          <p:blipFill>
            <a:blip r:embed="rId1"/>
            <a:stretch>
              <a:fillRect/>
            </a:stretch>
          </p:blipFill>
          <p:spPr>
            <a:xfrm>
              <a:off x="9151587" y="1772181"/>
              <a:ext cx="1845541" cy="1772835"/>
            </a:xfrm>
            <a:prstGeom prst="rect">
              <a:avLst/>
            </a:prstGeom>
          </p:spPr>
        </p:pic>
        <p:grpSp>
          <p:nvGrpSpPr>
            <p:cNvPr id="19" name="组合 18"/>
            <p:cNvGrpSpPr/>
            <p:nvPr/>
          </p:nvGrpSpPr>
          <p:grpSpPr>
            <a:xfrm>
              <a:off x="9151587" y="3545016"/>
              <a:ext cx="1844640" cy="369332"/>
              <a:chOff x="618233" y="6372528"/>
              <a:chExt cx="5775312" cy="369332"/>
            </a:xfrm>
          </p:grpSpPr>
          <p:sp>
            <p:nvSpPr>
              <p:cNvPr id="20" name="矩形: 圆角 19"/>
              <p:cNvSpPr/>
              <p:nvPr/>
            </p:nvSpPr>
            <p:spPr>
              <a:xfrm>
                <a:off x="618233" y="6384281"/>
                <a:ext cx="5775312"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21" name="文本框 20"/>
              <p:cNvSpPr txBox="1"/>
              <p:nvPr/>
            </p:nvSpPr>
            <p:spPr>
              <a:xfrm>
                <a:off x="1060957" y="6372528"/>
                <a:ext cx="4889865" cy="369332"/>
              </a:xfrm>
              <a:prstGeom prst="rect">
                <a:avLst/>
              </a:prstGeom>
              <a:noFill/>
            </p:spPr>
            <p:txBody>
              <a:bodyPr wrap="square" rtlCol="0">
                <a:spAutoFit/>
              </a:bodyPr>
              <a:lstStyle/>
              <a:p>
                <a:pPr algn="ctr"/>
                <a:r>
                  <a:rPr lang="en-US" altLang="zh-CN" dirty="0">
                    <a:solidFill>
                      <a:srgbClr val="FFFFFF"/>
                    </a:solidFill>
                    <a:latin typeface="Times New Roman" panose="02020603050405020304" pitchFamily="18" charset="0"/>
                    <a:ea typeface="黑体" panose="02010609060101010101" pitchFamily="49" charset="-122"/>
                  </a:rPr>
                  <a:t>SVM</a:t>
                </a:r>
                <a:r>
                  <a:rPr lang="zh-CN" altLang="en-US" dirty="0">
                    <a:solidFill>
                      <a:srgbClr val="FFFFFF"/>
                    </a:solidFill>
                    <a:latin typeface="Times New Roman" panose="02020603050405020304" pitchFamily="18" charset="0"/>
                    <a:ea typeface="黑体" panose="02010609060101010101" pitchFamily="49" charset="-122"/>
                  </a:rPr>
                  <a:t>（</a:t>
                </a:r>
                <a:r>
                  <a:rPr lang="en-US" altLang="zh-CN" dirty="0">
                    <a:solidFill>
                      <a:srgbClr val="FFFFFF"/>
                    </a:solidFill>
                    <a:latin typeface="Times New Roman" panose="02020603050405020304" pitchFamily="18" charset="0"/>
                    <a:ea typeface="黑体" panose="02010609060101010101" pitchFamily="49" charset="-122"/>
                  </a:rPr>
                  <a:t>19</a:t>
                </a:r>
                <a:r>
                  <a:rPr lang="zh-CN" altLang="en-US" dirty="0">
                    <a:solidFill>
                      <a:srgbClr val="FFFFFF"/>
                    </a:solidFill>
                    <a:latin typeface="Times New Roman" panose="02020603050405020304" pitchFamily="18" charset="0"/>
                    <a:ea typeface="黑体" panose="02010609060101010101" pitchFamily="49" charset="-122"/>
                  </a:rPr>
                  <a:t>）</a:t>
                </a:r>
                <a:endParaRPr lang="zh-CN" altLang="en-US" dirty="0">
                  <a:solidFill>
                    <a:srgbClr val="FFFFFF"/>
                  </a:solidFill>
                  <a:latin typeface="Times New Roman" panose="02020603050405020304" pitchFamily="18" charset="0"/>
                  <a:ea typeface="黑体" panose="02010609060101010101" pitchFamily="49" charset="-122"/>
                </a:endParaRPr>
              </a:p>
            </p:txBody>
          </p:sp>
        </p:grpSp>
      </p:grpSp>
      <p:grpSp>
        <p:nvGrpSpPr>
          <p:cNvPr id="67" name="组合 66"/>
          <p:cNvGrpSpPr/>
          <p:nvPr/>
        </p:nvGrpSpPr>
        <p:grpSpPr>
          <a:xfrm>
            <a:off x="6096000" y="2152158"/>
            <a:ext cx="5766348" cy="2142167"/>
            <a:chOff x="275273" y="2297863"/>
            <a:chExt cx="5766348" cy="2142167"/>
          </a:xfrm>
        </p:grpSpPr>
        <p:pic>
          <p:nvPicPr>
            <p:cNvPr id="8" name="图片 7"/>
            <p:cNvPicPr>
              <a:picLocks noChangeAspect="1"/>
            </p:cNvPicPr>
            <p:nvPr/>
          </p:nvPicPr>
          <p:blipFill>
            <a:blip r:embed="rId2"/>
            <a:stretch>
              <a:fillRect/>
            </a:stretch>
          </p:blipFill>
          <p:spPr>
            <a:xfrm>
              <a:off x="396240" y="2297863"/>
              <a:ext cx="1845541" cy="1772835"/>
            </a:xfrm>
            <a:prstGeom prst="rect">
              <a:avLst/>
            </a:prstGeom>
          </p:spPr>
        </p:pic>
        <p:pic>
          <p:nvPicPr>
            <p:cNvPr id="10" name="图片 9"/>
            <p:cNvPicPr>
              <a:picLocks noChangeAspect="1"/>
            </p:cNvPicPr>
            <p:nvPr/>
          </p:nvPicPr>
          <p:blipFill>
            <a:blip r:embed="rId3"/>
            <a:stretch>
              <a:fillRect/>
            </a:stretch>
          </p:blipFill>
          <p:spPr>
            <a:xfrm>
              <a:off x="4196080" y="2297863"/>
              <a:ext cx="1845541" cy="1772835"/>
            </a:xfrm>
            <a:prstGeom prst="rect">
              <a:avLst/>
            </a:prstGeom>
          </p:spPr>
        </p:pic>
        <p:pic>
          <p:nvPicPr>
            <p:cNvPr id="18" name="图片 17"/>
            <p:cNvPicPr>
              <a:picLocks noChangeAspect="1"/>
            </p:cNvPicPr>
            <p:nvPr/>
          </p:nvPicPr>
          <p:blipFill>
            <a:blip r:embed="rId4"/>
            <a:stretch>
              <a:fillRect/>
            </a:stretch>
          </p:blipFill>
          <p:spPr>
            <a:xfrm>
              <a:off x="2296160" y="2297863"/>
              <a:ext cx="1845541" cy="1772835"/>
            </a:xfrm>
            <a:prstGeom prst="rect">
              <a:avLst/>
            </a:prstGeom>
          </p:spPr>
        </p:pic>
        <p:grpSp>
          <p:nvGrpSpPr>
            <p:cNvPr id="22" name="组合 21"/>
            <p:cNvGrpSpPr/>
            <p:nvPr/>
          </p:nvGrpSpPr>
          <p:grpSpPr>
            <a:xfrm>
              <a:off x="275273" y="4070698"/>
              <a:ext cx="2212506" cy="369332"/>
              <a:chOff x="236683" y="6372528"/>
              <a:chExt cx="6927050" cy="369332"/>
            </a:xfrm>
          </p:grpSpPr>
          <p:sp>
            <p:nvSpPr>
              <p:cNvPr id="23" name="矩形: 圆角 22"/>
              <p:cNvSpPr/>
              <p:nvPr/>
            </p:nvSpPr>
            <p:spPr>
              <a:xfrm>
                <a:off x="618233" y="6384281"/>
                <a:ext cx="5775312"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24" name="文本框 23"/>
              <p:cNvSpPr txBox="1"/>
              <p:nvPr/>
            </p:nvSpPr>
            <p:spPr>
              <a:xfrm>
                <a:off x="236683" y="6372528"/>
                <a:ext cx="6927050" cy="369332"/>
              </a:xfrm>
              <a:prstGeom prst="rect">
                <a:avLst/>
              </a:prstGeom>
              <a:noFill/>
            </p:spPr>
            <p:txBody>
              <a:bodyPr wrap="square" rtlCol="0">
                <a:spAutoFit/>
              </a:bodyPr>
              <a:lstStyle/>
              <a:p>
                <a:pPr algn="ctr"/>
                <a:r>
                  <a:rPr lang="en-US" altLang="zh-CN" dirty="0">
                    <a:solidFill>
                      <a:srgbClr val="FFFFFF"/>
                    </a:solidFill>
                    <a:latin typeface="Times New Roman" panose="02020603050405020304" pitchFamily="18" charset="0"/>
                    <a:ea typeface="黑体" panose="02010609060101010101" pitchFamily="49" charset="-122"/>
                  </a:rPr>
                  <a:t>CART</a:t>
                </a:r>
                <a:r>
                  <a:rPr lang="zh-CN" altLang="en-US" dirty="0">
                    <a:solidFill>
                      <a:srgbClr val="FFFFFF"/>
                    </a:solidFill>
                    <a:latin typeface="Times New Roman" panose="02020603050405020304" pitchFamily="18" charset="0"/>
                    <a:ea typeface="黑体" panose="02010609060101010101" pitchFamily="49" charset="-122"/>
                  </a:rPr>
                  <a:t>（</a:t>
                </a:r>
                <a:r>
                  <a:rPr lang="en-US" altLang="zh-CN" dirty="0">
                    <a:solidFill>
                      <a:srgbClr val="FFFFFF"/>
                    </a:solidFill>
                    <a:latin typeface="Times New Roman" panose="02020603050405020304" pitchFamily="18" charset="0"/>
                    <a:ea typeface="黑体" panose="02010609060101010101" pitchFamily="49" charset="-122"/>
                  </a:rPr>
                  <a:t>17/19/21</a:t>
                </a:r>
                <a:r>
                  <a:rPr lang="zh-CN" altLang="en-US" dirty="0">
                    <a:solidFill>
                      <a:srgbClr val="FFFFFF"/>
                    </a:solidFill>
                    <a:latin typeface="Times New Roman" panose="02020603050405020304" pitchFamily="18" charset="0"/>
                    <a:ea typeface="黑体" panose="02010609060101010101" pitchFamily="49" charset="-122"/>
                  </a:rPr>
                  <a:t>）</a:t>
                </a:r>
                <a:endParaRPr lang="zh-CN" altLang="en-US" dirty="0">
                  <a:solidFill>
                    <a:srgbClr val="FFFFFF"/>
                  </a:solidFill>
                  <a:latin typeface="Times New Roman" panose="02020603050405020304" pitchFamily="18" charset="0"/>
                  <a:ea typeface="黑体" panose="02010609060101010101" pitchFamily="49" charset="-122"/>
                </a:endParaRPr>
              </a:p>
            </p:txBody>
          </p:sp>
        </p:grpSp>
        <p:grpSp>
          <p:nvGrpSpPr>
            <p:cNvPr id="25" name="组合 24"/>
            <p:cNvGrpSpPr/>
            <p:nvPr/>
          </p:nvGrpSpPr>
          <p:grpSpPr>
            <a:xfrm>
              <a:off x="2296160" y="4070698"/>
              <a:ext cx="1844640" cy="369332"/>
              <a:chOff x="618233" y="6372528"/>
              <a:chExt cx="5775312" cy="369332"/>
            </a:xfrm>
          </p:grpSpPr>
          <p:sp>
            <p:nvSpPr>
              <p:cNvPr id="26" name="矩形: 圆角 25"/>
              <p:cNvSpPr/>
              <p:nvPr/>
            </p:nvSpPr>
            <p:spPr>
              <a:xfrm>
                <a:off x="618233" y="6384281"/>
                <a:ext cx="5775312"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27" name="文本框 26"/>
              <p:cNvSpPr txBox="1"/>
              <p:nvPr/>
            </p:nvSpPr>
            <p:spPr>
              <a:xfrm>
                <a:off x="1060957" y="6372528"/>
                <a:ext cx="4889865" cy="369332"/>
              </a:xfrm>
              <a:prstGeom prst="rect">
                <a:avLst/>
              </a:prstGeom>
              <a:noFill/>
            </p:spPr>
            <p:txBody>
              <a:bodyPr wrap="square" rtlCol="0">
                <a:spAutoFit/>
              </a:bodyPr>
              <a:lstStyle/>
              <a:p>
                <a:pPr algn="ctr"/>
                <a:r>
                  <a:rPr lang="en-US" altLang="zh-CN" dirty="0">
                    <a:solidFill>
                      <a:srgbClr val="FFFFFF"/>
                    </a:solidFill>
                    <a:latin typeface="Times New Roman" panose="02020603050405020304" pitchFamily="18" charset="0"/>
                    <a:ea typeface="黑体" panose="02010609060101010101" pitchFamily="49" charset="-122"/>
                  </a:rPr>
                  <a:t>RF</a:t>
                </a:r>
                <a:r>
                  <a:rPr lang="zh-CN" altLang="en-US" dirty="0">
                    <a:solidFill>
                      <a:srgbClr val="FFFFFF"/>
                    </a:solidFill>
                    <a:latin typeface="Times New Roman" panose="02020603050405020304" pitchFamily="18" charset="0"/>
                    <a:ea typeface="黑体" panose="02010609060101010101" pitchFamily="49" charset="-122"/>
                  </a:rPr>
                  <a:t>（</a:t>
                </a:r>
                <a:r>
                  <a:rPr lang="en-US" altLang="zh-CN" dirty="0">
                    <a:solidFill>
                      <a:srgbClr val="FFFFFF"/>
                    </a:solidFill>
                    <a:latin typeface="Times New Roman" panose="02020603050405020304" pitchFamily="18" charset="0"/>
                    <a:ea typeface="黑体" panose="02010609060101010101" pitchFamily="49" charset="-122"/>
                  </a:rPr>
                  <a:t>17</a:t>
                </a:r>
                <a:r>
                  <a:rPr lang="zh-CN" altLang="en-US" dirty="0">
                    <a:solidFill>
                      <a:srgbClr val="FFFFFF"/>
                    </a:solidFill>
                    <a:latin typeface="Times New Roman" panose="02020603050405020304" pitchFamily="18" charset="0"/>
                    <a:ea typeface="黑体" panose="02010609060101010101" pitchFamily="49" charset="-122"/>
                  </a:rPr>
                  <a:t>）</a:t>
                </a:r>
                <a:endParaRPr lang="zh-CN" altLang="en-US" dirty="0">
                  <a:solidFill>
                    <a:srgbClr val="FFFFFF"/>
                  </a:solidFill>
                  <a:latin typeface="Times New Roman" panose="02020603050405020304" pitchFamily="18" charset="0"/>
                  <a:ea typeface="黑体" panose="02010609060101010101" pitchFamily="49" charset="-122"/>
                </a:endParaRPr>
              </a:p>
            </p:txBody>
          </p:sp>
        </p:grpSp>
        <p:grpSp>
          <p:nvGrpSpPr>
            <p:cNvPr id="28" name="组合 27"/>
            <p:cNvGrpSpPr/>
            <p:nvPr/>
          </p:nvGrpSpPr>
          <p:grpSpPr>
            <a:xfrm>
              <a:off x="4195178" y="4070698"/>
              <a:ext cx="1844640" cy="369332"/>
              <a:chOff x="618233" y="6372528"/>
              <a:chExt cx="5775312" cy="369332"/>
            </a:xfrm>
          </p:grpSpPr>
          <p:sp>
            <p:nvSpPr>
              <p:cNvPr id="29" name="矩形: 圆角 28"/>
              <p:cNvSpPr/>
              <p:nvPr/>
            </p:nvSpPr>
            <p:spPr>
              <a:xfrm>
                <a:off x="618233" y="6384281"/>
                <a:ext cx="5775312"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30" name="文本框 29"/>
              <p:cNvSpPr txBox="1"/>
              <p:nvPr/>
            </p:nvSpPr>
            <p:spPr>
              <a:xfrm>
                <a:off x="1060957" y="6372528"/>
                <a:ext cx="4889865" cy="369332"/>
              </a:xfrm>
              <a:prstGeom prst="rect">
                <a:avLst/>
              </a:prstGeom>
              <a:noFill/>
            </p:spPr>
            <p:txBody>
              <a:bodyPr wrap="square" rtlCol="0">
                <a:spAutoFit/>
              </a:bodyPr>
              <a:lstStyle/>
              <a:p>
                <a:pPr algn="ctr"/>
                <a:r>
                  <a:rPr lang="en-US" altLang="zh-CN" dirty="0">
                    <a:solidFill>
                      <a:srgbClr val="FFFFFF"/>
                    </a:solidFill>
                    <a:latin typeface="Times New Roman" panose="02020603050405020304" pitchFamily="18" charset="0"/>
                    <a:ea typeface="黑体" panose="02010609060101010101" pitchFamily="49" charset="-122"/>
                  </a:rPr>
                  <a:t>GBDT</a:t>
                </a:r>
                <a:r>
                  <a:rPr lang="zh-CN" altLang="en-US" dirty="0">
                    <a:solidFill>
                      <a:srgbClr val="FFFFFF"/>
                    </a:solidFill>
                    <a:latin typeface="Times New Roman" panose="02020603050405020304" pitchFamily="18" charset="0"/>
                    <a:ea typeface="黑体" panose="02010609060101010101" pitchFamily="49" charset="-122"/>
                  </a:rPr>
                  <a:t>（</a:t>
                </a:r>
                <a:r>
                  <a:rPr lang="en-US" altLang="zh-CN" dirty="0">
                    <a:solidFill>
                      <a:srgbClr val="FFFFFF"/>
                    </a:solidFill>
                    <a:latin typeface="Times New Roman" panose="02020603050405020304" pitchFamily="18" charset="0"/>
                    <a:ea typeface="黑体" panose="02010609060101010101" pitchFamily="49" charset="-122"/>
                  </a:rPr>
                  <a:t>21</a:t>
                </a:r>
                <a:r>
                  <a:rPr lang="zh-CN" altLang="en-US" dirty="0">
                    <a:solidFill>
                      <a:srgbClr val="FFFFFF"/>
                    </a:solidFill>
                    <a:latin typeface="Times New Roman" panose="02020603050405020304" pitchFamily="18" charset="0"/>
                    <a:ea typeface="黑体" panose="02010609060101010101" pitchFamily="49" charset="-122"/>
                  </a:rPr>
                  <a:t>）</a:t>
                </a:r>
                <a:endParaRPr lang="zh-CN" altLang="en-US" dirty="0">
                  <a:solidFill>
                    <a:srgbClr val="FFFFFF"/>
                  </a:solidFill>
                  <a:latin typeface="Times New Roman" panose="02020603050405020304" pitchFamily="18" charset="0"/>
                  <a:ea typeface="黑体" panose="02010609060101010101" pitchFamily="49" charset="-122"/>
                </a:endParaRPr>
              </a:p>
            </p:txBody>
          </p:sp>
        </p:grpSp>
      </p:grpSp>
      <p:grpSp>
        <p:nvGrpSpPr>
          <p:cNvPr id="68" name="组合 67"/>
          <p:cNvGrpSpPr/>
          <p:nvPr/>
        </p:nvGrpSpPr>
        <p:grpSpPr>
          <a:xfrm>
            <a:off x="6216967" y="4371005"/>
            <a:ext cx="5844158" cy="2153919"/>
            <a:chOff x="396240" y="4551681"/>
            <a:chExt cx="5844158" cy="2153919"/>
          </a:xfrm>
        </p:grpSpPr>
        <p:pic>
          <p:nvPicPr>
            <p:cNvPr id="12" name="图片 11"/>
            <p:cNvPicPr>
              <a:picLocks noChangeAspect="1"/>
            </p:cNvPicPr>
            <p:nvPr/>
          </p:nvPicPr>
          <p:blipFill>
            <a:blip r:embed="rId5"/>
            <a:stretch>
              <a:fillRect/>
            </a:stretch>
          </p:blipFill>
          <p:spPr>
            <a:xfrm>
              <a:off x="396240" y="4551681"/>
              <a:ext cx="1848612" cy="1775785"/>
            </a:xfrm>
            <a:prstGeom prst="rect">
              <a:avLst/>
            </a:prstGeom>
          </p:spPr>
        </p:pic>
        <p:pic>
          <p:nvPicPr>
            <p:cNvPr id="14" name="图片 13"/>
            <p:cNvPicPr>
              <a:picLocks noChangeAspect="1"/>
            </p:cNvPicPr>
            <p:nvPr/>
          </p:nvPicPr>
          <p:blipFill>
            <a:blip r:embed="rId6"/>
            <a:stretch>
              <a:fillRect/>
            </a:stretch>
          </p:blipFill>
          <p:spPr>
            <a:xfrm>
              <a:off x="2298632" y="4566383"/>
              <a:ext cx="1845541" cy="1772835"/>
            </a:xfrm>
            <a:prstGeom prst="rect">
              <a:avLst/>
            </a:prstGeom>
          </p:spPr>
        </p:pic>
        <p:pic>
          <p:nvPicPr>
            <p:cNvPr id="16" name="图片 15"/>
            <p:cNvPicPr>
              <a:picLocks noChangeAspect="1"/>
            </p:cNvPicPr>
            <p:nvPr/>
          </p:nvPicPr>
          <p:blipFill>
            <a:blip r:embed="rId7"/>
            <a:stretch>
              <a:fillRect/>
            </a:stretch>
          </p:blipFill>
          <p:spPr>
            <a:xfrm>
              <a:off x="4194277" y="4563433"/>
              <a:ext cx="1845541" cy="1772835"/>
            </a:xfrm>
            <a:prstGeom prst="rect">
              <a:avLst/>
            </a:prstGeom>
          </p:spPr>
        </p:pic>
        <p:grpSp>
          <p:nvGrpSpPr>
            <p:cNvPr id="31" name="组合 30"/>
            <p:cNvGrpSpPr/>
            <p:nvPr/>
          </p:nvGrpSpPr>
          <p:grpSpPr>
            <a:xfrm>
              <a:off x="396240" y="6324516"/>
              <a:ext cx="1832424" cy="369332"/>
              <a:chOff x="618233" y="6372528"/>
              <a:chExt cx="5775312" cy="369332"/>
            </a:xfrm>
          </p:grpSpPr>
          <p:sp>
            <p:nvSpPr>
              <p:cNvPr id="32" name="矩形: 圆角 31"/>
              <p:cNvSpPr/>
              <p:nvPr/>
            </p:nvSpPr>
            <p:spPr>
              <a:xfrm>
                <a:off x="618233" y="6384281"/>
                <a:ext cx="5775312"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33" name="文本框 32"/>
              <p:cNvSpPr txBox="1"/>
              <p:nvPr/>
            </p:nvSpPr>
            <p:spPr>
              <a:xfrm>
                <a:off x="1060957" y="6372528"/>
                <a:ext cx="4889865" cy="369332"/>
              </a:xfrm>
              <a:prstGeom prst="rect">
                <a:avLst/>
              </a:prstGeom>
              <a:noFill/>
            </p:spPr>
            <p:txBody>
              <a:bodyPr wrap="square" rtlCol="0">
                <a:spAutoFit/>
              </a:bodyPr>
              <a:lstStyle/>
              <a:p>
                <a:pPr algn="ctr"/>
                <a:r>
                  <a:rPr lang="en-US" altLang="zh-CN" dirty="0">
                    <a:solidFill>
                      <a:srgbClr val="FFFFFF"/>
                    </a:solidFill>
                    <a:latin typeface="Times New Roman" panose="02020603050405020304" pitchFamily="18" charset="0"/>
                    <a:ea typeface="黑体" panose="02010609060101010101" pitchFamily="49" charset="-122"/>
                  </a:rPr>
                  <a:t>MLP</a:t>
                </a:r>
                <a:r>
                  <a:rPr lang="zh-CN" altLang="en-US" dirty="0">
                    <a:solidFill>
                      <a:srgbClr val="FFFFFF"/>
                    </a:solidFill>
                    <a:latin typeface="Times New Roman" panose="02020603050405020304" pitchFamily="18" charset="0"/>
                    <a:ea typeface="黑体" panose="02010609060101010101" pitchFamily="49" charset="-122"/>
                  </a:rPr>
                  <a:t>（</a:t>
                </a:r>
                <a:r>
                  <a:rPr lang="en-US" altLang="zh-CN" dirty="0">
                    <a:solidFill>
                      <a:srgbClr val="FFFFFF"/>
                    </a:solidFill>
                    <a:latin typeface="Times New Roman" panose="02020603050405020304" pitchFamily="18" charset="0"/>
                    <a:ea typeface="黑体" panose="02010609060101010101" pitchFamily="49" charset="-122"/>
                  </a:rPr>
                  <a:t>17</a:t>
                </a:r>
                <a:r>
                  <a:rPr lang="zh-CN" altLang="en-US" dirty="0">
                    <a:solidFill>
                      <a:srgbClr val="FFFFFF"/>
                    </a:solidFill>
                    <a:latin typeface="Times New Roman" panose="02020603050405020304" pitchFamily="18" charset="0"/>
                    <a:ea typeface="黑体" panose="02010609060101010101" pitchFamily="49" charset="-122"/>
                  </a:rPr>
                  <a:t>）</a:t>
                </a:r>
                <a:endParaRPr lang="zh-CN" altLang="en-US" dirty="0">
                  <a:solidFill>
                    <a:srgbClr val="FFFFFF"/>
                  </a:solidFill>
                  <a:latin typeface="Times New Roman" panose="02020603050405020304" pitchFamily="18" charset="0"/>
                  <a:ea typeface="黑体" panose="02010609060101010101" pitchFamily="49" charset="-122"/>
                </a:endParaRPr>
              </a:p>
            </p:txBody>
          </p:sp>
        </p:grpSp>
        <p:grpSp>
          <p:nvGrpSpPr>
            <p:cNvPr id="34" name="组合 33"/>
            <p:cNvGrpSpPr/>
            <p:nvPr/>
          </p:nvGrpSpPr>
          <p:grpSpPr>
            <a:xfrm>
              <a:off x="2295260" y="6336268"/>
              <a:ext cx="1845540" cy="369332"/>
              <a:chOff x="618233" y="6372528"/>
              <a:chExt cx="5775312" cy="369332"/>
            </a:xfrm>
          </p:grpSpPr>
          <p:sp>
            <p:nvSpPr>
              <p:cNvPr id="35" name="矩形: 圆角 34"/>
              <p:cNvSpPr/>
              <p:nvPr/>
            </p:nvSpPr>
            <p:spPr>
              <a:xfrm>
                <a:off x="618233" y="6384281"/>
                <a:ext cx="5775312"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36" name="文本框 35"/>
              <p:cNvSpPr txBox="1"/>
              <p:nvPr/>
            </p:nvSpPr>
            <p:spPr>
              <a:xfrm>
                <a:off x="1060957" y="6372528"/>
                <a:ext cx="4889865" cy="369332"/>
              </a:xfrm>
              <a:prstGeom prst="rect">
                <a:avLst/>
              </a:prstGeom>
              <a:noFill/>
            </p:spPr>
            <p:txBody>
              <a:bodyPr wrap="square" rtlCol="0">
                <a:spAutoFit/>
              </a:bodyPr>
              <a:lstStyle/>
              <a:p>
                <a:pPr algn="ctr"/>
                <a:r>
                  <a:rPr lang="en-US" altLang="zh-CN" dirty="0">
                    <a:solidFill>
                      <a:srgbClr val="FFFFFF"/>
                    </a:solidFill>
                    <a:latin typeface="Times New Roman" panose="02020603050405020304" pitchFamily="18" charset="0"/>
                    <a:ea typeface="黑体" panose="02010609060101010101" pitchFamily="49" charset="-122"/>
                  </a:rPr>
                  <a:t>CNN</a:t>
                </a:r>
                <a:r>
                  <a:rPr lang="zh-CN" altLang="en-US" dirty="0">
                    <a:solidFill>
                      <a:srgbClr val="FFFFFF"/>
                    </a:solidFill>
                    <a:latin typeface="Times New Roman" panose="02020603050405020304" pitchFamily="18" charset="0"/>
                    <a:ea typeface="黑体" panose="02010609060101010101" pitchFamily="49" charset="-122"/>
                  </a:rPr>
                  <a:t>（</a:t>
                </a:r>
                <a:r>
                  <a:rPr lang="en-US" altLang="zh-CN" dirty="0">
                    <a:solidFill>
                      <a:srgbClr val="FFFFFF"/>
                    </a:solidFill>
                    <a:latin typeface="Times New Roman" panose="02020603050405020304" pitchFamily="18" charset="0"/>
                    <a:ea typeface="黑体" panose="02010609060101010101" pitchFamily="49" charset="-122"/>
                  </a:rPr>
                  <a:t>19</a:t>
                </a:r>
                <a:r>
                  <a:rPr lang="zh-CN" altLang="en-US" dirty="0">
                    <a:solidFill>
                      <a:srgbClr val="FFFFFF"/>
                    </a:solidFill>
                    <a:latin typeface="Times New Roman" panose="02020603050405020304" pitchFamily="18" charset="0"/>
                    <a:ea typeface="黑体" panose="02010609060101010101" pitchFamily="49" charset="-122"/>
                  </a:rPr>
                  <a:t>）</a:t>
                </a:r>
                <a:endParaRPr lang="zh-CN" altLang="en-US" dirty="0">
                  <a:solidFill>
                    <a:srgbClr val="FFFFFF"/>
                  </a:solidFill>
                  <a:latin typeface="Times New Roman" panose="02020603050405020304" pitchFamily="18" charset="0"/>
                  <a:ea typeface="黑体" panose="02010609060101010101" pitchFamily="49" charset="-122"/>
                </a:endParaRPr>
              </a:p>
            </p:txBody>
          </p:sp>
        </p:grpSp>
        <p:grpSp>
          <p:nvGrpSpPr>
            <p:cNvPr id="37" name="组合 36"/>
            <p:cNvGrpSpPr/>
            <p:nvPr/>
          </p:nvGrpSpPr>
          <p:grpSpPr>
            <a:xfrm>
              <a:off x="4149799" y="6336268"/>
              <a:ext cx="2090599" cy="369332"/>
              <a:chOff x="392787" y="6372528"/>
              <a:chExt cx="6637590" cy="369332"/>
            </a:xfrm>
          </p:grpSpPr>
          <p:sp>
            <p:nvSpPr>
              <p:cNvPr id="38" name="矩形: 圆角 37"/>
              <p:cNvSpPr/>
              <p:nvPr/>
            </p:nvSpPr>
            <p:spPr>
              <a:xfrm>
                <a:off x="618233" y="6384281"/>
                <a:ext cx="5775312"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39" name="文本框 38"/>
              <p:cNvSpPr txBox="1"/>
              <p:nvPr/>
            </p:nvSpPr>
            <p:spPr>
              <a:xfrm>
                <a:off x="392787" y="6372528"/>
                <a:ext cx="6637590" cy="369332"/>
              </a:xfrm>
              <a:prstGeom prst="rect">
                <a:avLst/>
              </a:prstGeom>
              <a:noFill/>
            </p:spPr>
            <p:txBody>
              <a:bodyPr wrap="square" rtlCol="0">
                <a:spAutoFit/>
              </a:bodyPr>
              <a:lstStyle/>
              <a:p>
                <a:pPr algn="ctr"/>
                <a:r>
                  <a:rPr lang="en-US" altLang="zh-CN" dirty="0">
                    <a:solidFill>
                      <a:srgbClr val="FFFFFF"/>
                    </a:solidFill>
                    <a:latin typeface="Times New Roman" panose="02020603050405020304" pitchFamily="18" charset="0"/>
                    <a:ea typeface="黑体" panose="02010609060101010101" pitchFamily="49" charset="-122"/>
                  </a:rPr>
                  <a:t>GANDALF</a:t>
                </a:r>
                <a:r>
                  <a:rPr lang="zh-CN" altLang="en-US" dirty="0">
                    <a:solidFill>
                      <a:srgbClr val="FFFFFF"/>
                    </a:solidFill>
                    <a:latin typeface="Times New Roman" panose="02020603050405020304" pitchFamily="18" charset="0"/>
                    <a:ea typeface="黑体" panose="02010609060101010101" pitchFamily="49" charset="-122"/>
                  </a:rPr>
                  <a:t>（</a:t>
                </a:r>
                <a:r>
                  <a:rPr lang="en-US" altLang="zh-CN" dirty="0">
                    <a:solidFill>
                      <a:srgbClr val="FFFFFF"/>
                    </a:solidFill>
                    <a:latin typeface="Times New Roman" panose="02020603050405020304" pitchFamily="18" charset="0"/>
                    <a:ea typeface="黑体" panose="02010609060101010101" pitchFamily="49" charset="-122"/>
                  </a:rPr>
                  <a:t>17</a:t>
                </a:r>
                <a:r>
                  <a:rPr lang="zh-CN" altLang="en-US" dirty="0">
                    <a:solidFill>
                      <a:srgbClr val="FFFFFF"/>
                    </a:solidFill>
                    <a:latin typeface="Times New Roman" panose="02020603050405020304" pitchFamily="18" charset="0"/>
                    <a:ea typeface="黑体" panose="02010609060101010101" pitchFamily="49" charset="-122"/>
                  </a:rPr>
                  <a:t>）</a:t>
                </a:r>
                <a:endParaRPr lang="zh-CN" altLang="en-US" dirty="0">
                  <a:solidFill>
                    <a:srgbClr val="FFFFFF"/>
                  </a:solidFill>
                  <a:latin typeface="Times New Roman" panose="02020603050405020304" pitchFamily="18" charset="0"/>
                  <a:ea typeface="黑体" panose="02010609060101010101" pitchFamily="49" charset="-122"/>
                </a:endParaRPr>
              </a:p>
            </p:txBody>
          </p:sp>
        </p:grpSp>
      </p:grpSp>
      <p:sp>
        <p:nvSpPr>
          <p:cNvPr id="69" name="文本框 68"/>
          <p:cNvSpPr txBox="1"/>
          <p:nvPr/>
        </p:nvSpPr>
        <p:spPr>
          <a:xfrm>
            <a:off x="6130146" y="1231135"/>
            <a:ext cx="5730399" cy="849528"/>
          </a:xfrm>
          <a:prstGeom prst="rect">
            <a:avLst/>
          </a:prstGeom>
          <a:noFill/>
          <a:ln w="19050">
            <a:noFill/>
            <a:prstDash val="dash"/>
          </a:ln>
        </p:spPr>
        <p:txBody>
          <a:bodyPr wrap="square" rtlCol="0">
            <a:spAutoFit/>
          </a:bodyPr>
          <a:lstStyle/>
          <a:p>
            <a:pPr marL="342900" indent="-342900" algn="just" hangingPunct="1">
              <a:lnSpc>
                <a:spcPct val="130000"/>
              </a:lnSpc>
              <a:buFont typeface="Wingdings" panose="05000000000000000000" pitchFamily="2" charset="2"/>
              <a:buChar char="Ø"/>
            </a:pPr>
            <a:r>
              <a:rPr lang="zh-CN" altLang="en-US" sz="2000" dirty="0">
                <a:latin typeface="Times New Roman" panose="02020603050405020304" pitchFamily="18" charset="0"/>
                <a:ea typeface="黑体" panose="02010609060101010101" pitchFamily="49" charset="-122"/>
              </a:rPr>
              <a:t>基于树的模型和神经网络模型：</a:t>
            </a:r>
            <a:r>
              <a:rPr lang="en-US" altLang="zh-CN" sz="2000" dirty="0">
                <a:latin typeface="Times New Roman" panose="02020603050405020304" pitchFamily="18" charset="0"/>
                <a:ea typeface="黑体" panose="02010609060101010101" pitchFamily="49" charset="-122"/>
              </a:rPr>
              <a:t>Ⅱ</a:t>
            </a:r>
            <a:r>
              <a:rPr lang="zh-CN" altLang="en-US" sz="2000" dirty="0">
                <a:latin typeface="Times New Roman" panose="02020603050405020304" pitchFamily="18" charset="0"/>
                <a:ea typeface="黑体" panose="02010609060101010101" pitchFamily="49" charset="-122"/>
              </a:rPr>
              <a:t>类围岩识别能力差，易将</a:t>
            </a:r>
            <a:r>
              <a:rPr lang="en-US" altLang="zh-CN" sz="2000" dirty="0">
                <a:latin typeface="Times New Roman" panose="02020603050405020304" pitchFamily="18" charset="0"/>
                <a:ea typeface="黑体" panose="02010609060101010101" pitchFamily="49" charset="-122"/>
              </a:rPr>
              <a:t>Ⅱ</a:t>
            </a:r>
            <a:r>
              <a:rPr lang="zh-CN" altLang="en-US" sz="2000" dirty="0">
                <a:latin typeface="Times New Roman" panose="02020603050405020304" pitchFamily="18" charset="0"/>
                <a:ea typeface="黑体" panose="02010609060101010101" pitchFamily="49" charset="-122"/>
              </a:rPr>
              <a:t>类围岩识别为</a:t>
            </a:r>
            <a:r>
              <a:rPr lang="en-US" altLang="zh-CN" sz="2000" dirty="0">
                <a:latin typeface="Times New Roman" panose="02020603050405020304" pitchFamily="18" charset="0"/>
                <a:ea typeface="黑体" panose="02010609060101010101" pitchFamily="49" charset="-122"/>
              </a:rPr>
              <a:t>Ⅲ</a:t>
            </a:r>
            <a:r>
              <a:rPr lang="zh-CN" altLang="en-US" sz="2000" dirty="0">
                <a:latin typeface="Times New Roman" panose="02020603050405020304" pitchFamily="18" charset="0"/>
                <a:ea typeface="黑体" panose="02010609060101010101" pitchFamily="49" charset="-122"/>
              </a:rPr>
              <a:t>类围岩。</a:t>
            </a:r>
            <a:endParaRPr lang="en-US" altLang="zh-CN" sz="2000" dirty="0">
              <a:latin typeface="Times New Roman" panose="02020603050405020304" pitchFamily="18" charset="0"/>
              <a:ea typeface="黑体" panose="02010609060101010101" pitchFamily="49" charset="-122"/>
            </a:endParaRPr>
          </a:p>
        </p:txBody>
      </p:sp>
      <p:graphicFrame>
        <p:nvGraphicFramePr>
          <p:cNvPr id="71" name="表格 70"/>
          <p:cNvGraphicFramePr>
            <a:graphicFrameLocks noGrp="1"/>
          </p:cNvGraphicFramePr>
          <p:nvPr/>
        </p:nvGraphicFramePr>
        <p:xfrm>
          <a:off x="2679627" y="1474833"/>
          <a:ext cx="3240000" cy="2103120"/>
        </p:xfrm>
        <a:graphic>
          <a:graphicData uri="http://schemas.openxmlformats.org/drawingml/2006/table">
            <a:tbl>
              <a:tblPr firstRow="1" bandRow="1">
                <a:tableStyleId>{5C22544A-7EE6-4342-B048-85BDC9FD1C3A}</a:tableStyleId>
              </a:tblPr>
              <a:tblGrid>
                <a:gridCol w="1080000"/>
                <a:gridCol w="1080000"/>
                <a:gridCol w="1080000"/>
              </a:tblGrid>
              <a:tr h="301844">
                <a:tc>
                  <a:txBody>
                    <a:bodyPr/>
                    <a:lstStyle/>
                    <a:p>
                      <a:pPr algn="ctr"/>
                      <a:r>
                        <a:rPr lang="zh-CN" altLang="en-US" sz="1700" baseline="0" dirty="0">
                          <a:solidFill>
                            <a:schemeClr val="tx1"/>
                          </a:solidFill>
                          <a:latin typeface="Times New Roman" panose="02020603050405020304" pitchFamily="18" charset="0"/>
                          <a:ea typeface="黑体" panose="02010609060101010101" pitchFamily="49" charset="-122"/>
                        </a:rPr>
                        <a:t>围岩类别</a:t>
                      </a:r>
                      <a:endParaRPr lang="zh-CN" altLang="en-US" sz="1700" baseline="0" dirty="0">
                        <a:solidFill>
                          <a:schemeClr val="tx1"/>
                        </a:solidFill>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700" i="0" baseline="0" dirty="0">
                          <a:solidFill>
                            <a:schemeClr val="tx1"/>
                          </a:solidFill>
                          <a:latin typeface="Times New Roman" panose="02020603050405020304" pitchFamily="18" charset="0"/>
                          <a:ea typeface="黑体" panose="02010609060101010101" pitchFamily="49" charset="-122"/>
                        </a:rPr>
                        <a:t>SVM </a:t>
                      </a:r>
                      <a:r>
                        <a:rPr lang="en-US" altLang="zh-CN" sz="1700" i="1" baseline="0" dirty="0">
                          <a:solidFill>
                            <a:schemeClr val="tx1"/>
                          </a:solidFill>
                          <a:latin typeface="Times New Roman" panose="02020603050405020304" pitchFamily="18" charset="0"/>
                          <a:ea typeface="黑体" panose="02010609060101010101" pitchFamily="49" charset="-122"/>
                        </a:rPr>
                        <a:t>F</a:t>
                      </a:r>
                      <a:r>
                        <a:rPr lang="en-US" altLang="zh-CN" sz="1700" baseline="-25000" dirty="0">
                          <a:solidFill>
                            <a:schemeClr val="tx1"/>
                          </a:solidFill>
                          <a:latin typeface="Times New Roman" panose="02020603050405020304" pitchFamily="18" charset="0"/>
                          <a:ea typeface="黑体" panose="02010609060101010101" pitchFamily="49" charset="-122"/>
                        </a:rPr>
                        <a:t>1</a:t>
                      </a:r>
                      <a:endParaRPr lang="zh-CN" altLang="en-US" sz="1700" baseline="-25000" dirty="0">
                        <a:solidFill>
                          <a:schemeClr val="tx1"/>
                        </a:solidFill>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zh-CN" altLang="en-US" sz="1700" baseline="0" dirty="0">
                          <a:solidFill>
                            <a:schemeClr val="tx1"/>
                          </a:solidFill>
                          <a:latin typeface="Times New Roman" panose="02020603050405020304" pitchFamily="18" charset="0"/>
                          <a:ea typeface="黑体" panose="02010609060101010101" pitchFamily="49" charset="-122"/>
                        </a:rPr>
                        <a:t>参考 </a:t>
                      </a:r>
                      <a:r>
                        <a:rPr lang="en-US" altLang="zh-CN" sz="1700" i="1" baseline="0" dirty="0">
                          <a:solidFill>
                            <a:schemeClr val="tx1"/>
                          </a:solidFill>
                          <a:latin typeface="Times New Roman" panose="02020603050405020304" pitchFamily="18" charset="0"/>
                          <a:ea typeface="黑体" panose="02010609060101010101" pitchFamily="49" charset="-122"/>
                        </a:rPr>
                        <a:t>F</a:t>
                      </a:r>
                      <a:r>
                        <a:rPr lang="en-US" altLang="zh-CN" sz="1700" baseline="-25000" dirty="0">
                          <a:solidFill>
                            <a:schemeClr val="tx1"/>
                          </a:solidFill>
                          <a:latin typeface="Times New Roman" panose="02020603050405020304" pitchFamily="18" charset="0"/>
                          <a:ea typeface="黑体" panose="02010609060101010101" pitchFamily="49" charset="-122"/>
                        </a:rPr>
                        <a:t>1</a:t>
                      </a:r>
                      <a:endParaRPr lang="zh-CN" altLang="en-US" sz="1700" baseline="-25000" dirty="0">
                        <a:solidFill>
                          <a:schemeClr val="tx1"/>
                        </a:solidFill>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r>
              <a:tr h="301844">
                <a:tc>
                  <a:txBody>
                    <a:bodyPr/>
                    <a:lstStyle/>
                    <a:p>
                      <a:pPr algn="ctr"/>
                      <a:r>
                        <a:rPr lang="en-US" altLang="zh-CN" sz="1700" baseline="0" dirty="0">
                          <a:latin typeface="Times New Roman" panose="02020603050405020304" pitchFamily="18" charset="0"/>
                          <a:ea typeface="黑体" panose="02010609060101010101" pitchFamily="49" charset="-122"/>
                        </a:rPr>
                        <a:t>Ⅱ</a:t>
                      </a:r>
                      <a:endParaRPr lang="zh-CN" altLang="en-US" sz="1700" baseline="0" dirty="0">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solidFill>
                      <a:schemeClr val="bg1"/>
                    </a:solidFill>
                  </a:tcPr>
                </a:tc>
                <a:tc>
                  <a:txBody>
                    <a:bodyPr/>
                    <a:lstStyle/>
                    <a:p>
                      <a:pPr algn="ctr"/>
                      <a:r>
                        <a:rPr lang="en-US" altLang="zh-CN" sz="1700" baseline="0" dirty="0">
                          <a:latin typeface="Times New Roman" panose="02020603050405020304" pitchFamily="18" charset="0"/>
                          <a:ea typeface="黑体" panose="02010609060101010101" pitchFamily="49" charset="-122"/>
                        </a:rPr>
                        <a:t>0.80</a:t>
                      </a:r>
                      <a:endParaRPr lang="zh-CN" altLang="en-US" sz="1700" baseline="0" dirty="0">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solidFill>
                      <a:schemeClr val="bg1"/>
                    </a:solidFill>
                  </a:tcPr>
                </a:tc>
                <a:tc>
                  <a:txBody>
                    <a:bodyPr/>
                    <a:lstStyle/>
                    <a:p>
                      <a:pPr algn="ctr"/>
                      <a:r>
                        <a:rPr lang="en-US" altLang="zh-CN" sz="1700" baseline="0" dirty="0">
                          <a:latin typeface="Times New Roman" panose="02020603050405020304" pitchFamily="18" charset="0"/>
                          <a:ea typeface="黑体" panose="02010609060101010101" pitchFamily="49" charset="-122"/>
                        </a:rPr>
                        <a:t>0.65</a:t>
                      </a:r>
                      <a:endParaRPr lang="zh-CN" altLang="en-US" sz="1700" baseline="0" dirty="0">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solidFill>
                      <a:schemeClr val="bg1"/>
                    </a:solidFill>
                  </a:tcPr>
                </a:tc>
              </a:tr>
              <a:tr h="301844">
                <a:tc>
                  <a:txBody>
                    <a:bodyPr/>
                    <a:lstStyle/>
                    <a:p>
                      <a:pPr algn="ctr"/>
                      <a:r>
                        <a:rPr lang="en-US" altLang="zh-CN" sz="1700" baseline="0" dirty="0">
                          <a:latin typeface="Times New Roman" panose="02020603050405020304" pitchFamily="18" charset="0"/>
                          <a:ea typeface="黑体" panose="02010609060101010101" pitchFamily="49" charset="-122"/>
                        </a:rPr>
                        <a:t>Ⅲ</a:t>
                      </a:r>
                      <a:endParaRPr lang="zh-CN" altLang="en-US" dirty="0"/>
                    </a:p>
                  </a:txBody>
                  <a:tcPr anchor="ctr">
                    <a:solidFill>
                      <a:schemeClr val="bg1"/>
                    </a:solidFill>
                  </a:tcPr>
                </a:tc>
                <a:tc>
                  <a:txBody>
                    <a:bodyPr/>
                    <a:lstStyle/>
                    <a:p>
                      <a:pPr algn="ctr"/>
                      <a:r>
                        <a:rPr lang="en-US" altLang="zh-CN" sz="1700" baseline="0" dirty="0">
                          <a:latin typeface="Times New Roman" panose="02020603050405020304" pitchFamily="18" charset="0"/>
                          <a:ea typeface="黑体" panose="02010609060101010101" pitchFamily="49" charset="-122"/>
                        </a:rPr>
                        <a:t>0.79</a:t>
                      </a:r>
                      <a:endParaRPr lang="zh-CN" altLang="en-US" sz="1700" baseline="0" dirty="0">
                        <a:latin typeface="Times New Roman" panose="02020603050405020304" pitchFamily="18" charset="0"/>
                        <a:ea typeface="黑体" panose="02010609060101010101" pitchFamily="49" charset="-122"/>
                      </a:endParaRPr>
                    </a:p>
                  </a:txBody>
                  <a:tcPr anchor="ctr">
                    <a:solidFill>
                      <a:schemeClr val="bg1"/>
                    </a:solidFill>
                  </a:tcPr>
                </a:tc>
                <a:tc>
                  <a:txBody>
                    <a:bodyPr/>
                    <a:lstStyle/>
                    <a:p>
                      <a:pPr algn="ctr"/>
                      <a:r>
                        <a:rPr lang="en-US" altLang="zh-CN" sz="1700" baseline="0" dirty="0">
                          <a:latin typeface="Times New Roman" panose="02020603050405020304" pitchFamily="18" charset="0"/>
                          <a:ea typeface="黑体" panose="02010609060101010101" pitchFamily="49" charset="-122"/>
                        </a:rPr>
                        <a:t>0.64</a:t>
                      </a:r>
                      <a:endParaRPr lang="zh-CN" altLang="en-US" sz="1700" baseline="0" dirty="0">
                        <a:latin typeface="Times New Roman" panose="02020603050405020304" pitchFamily="18" charset="0"/>
                        <a:ea typeface="黑体" panose="02010609060101010101" pitchFamily="49" charset="-122"/>
                      </a:endParaRPr>
                    </a:p>
                  </a:txBody>
                  <a:tcPr anchor="ctr">
                    <a:solidFill>
                      <a:schemeClr val="bg1"/>
                    </a:solidFill>
                  </a:tcPr>
                </a:tc>
              </a:tr>
              <a:tr h="301844">
                <a:tc>
                  <a:txBody>
                    <a:bodyPr/>
                    <a:lstStyle/>
                    <a:p>
                      <a:pPr algn="ctr"/>
                      <a:r>
                        <a:rPr lang="en-US" altLang="zh-CN" sz="1700" baseline="0" dirty="0">
                          <a:latin typeface="Times New Roman" panose="02020603050405020304" pitchFamily="18" charset="0"/>
                          <a:ea typeface="黑体" panose="02010609060101010101" pitchFamily="49" charset="-122"/>
                        </a:rPr>
                        <a:t>Ⅳ</a:t>
                      </a:r>
                      <a:endParaRPr lang="zh-CN" altLang="en-US" dirty="0"/>
                    </a:p>
                  </a:txBody>
                  <a:tcPr anchor="ctr">
                    <a:solidFill>
                      <a:schemeClr val="bg1"/>
                    </a:solidFill>
                  </a:tcPr>
                </a:tc>
                <a:tc>
                  <a:txBody>
                    <a:bodyPr/>
                    <a:lstStyle/>
                    <a:p>
                      <a:pPr algn="ctr"/>
                      <a:r>
                        <a:rPr lang="en-US" altLang="zh-CN" sz="1700" baseline="0" dirty="0">
                          <a:latin typeface="Times New Roman" panose="02020603050405020304" pitchFamily="18" charset="0"/>
                          <a:ea typeface="黑体" panose="02010609060101010101" pitchFamily="49" charset="-122"/>
                        </a:rPr>
                        <a:t>0.93</a:t>
                      </a:r>
                      <a:endParaRPr lang="zh-CN" altLang="en-US" sz="1700" baseline="0" dirty="0">
                        <a:latin typeface="Times New Roman" panose="02020603050405020304" pitchFamily="18" charset="0"/>
                        <a:ea typeface="黑体" panose="02010609060101010101" pitchFamily="49" charset="-122"/>
                      </a:endParaRPr>
                    </a:p>
                  </a:txBody>
                  <a:tcPr anchor="ctr">
                    <a:solidFill>
                      <a:schemeClr val="bg1"/>
                    </a:solidFill>
                  </a:tcPr>
                </a:tc>
                <a:tc>
                  <a:txBody>
                    <a:bodyPr/>
                    <a:lstStyle/>
                    <a:p>
                      <a:pPr algn="ctr"/>
                      <a:r>
                        <a:rPr lang="en-US" altLang="zh-CN" sz="1700" baseline="0" dirty="0">
                          <a:latin typeface="Times New Roman" panose="02020603050405020304" pitchFamily="18" charset="0"/>
                          <a:ea typeface="黑体" panose="02010609060101010101" pitchFamily="49" charset="-122"/>
                        </a:rPr>
                        <a:t>0.66</a:t>
                      </a:r>
                      <a:endParaRPr lang="zh-CN" altLang="en-US" sz="1700" baseline="0" dirty="0">
                        <a:latin typeface="Times New Roman" panose="02020603050405020304" pitchFamily="18" charset="0"/>
                        <a:ea typeface="黑体" panose="02010609060101010101" pitchFamily="49" charset="-122"/>
                      </a:endParaRPr>
                    </a:p>
                  </a:txBody>
                  <a:tcPr anchor="ctr">
                    <a:solidFill>
                      <a:schemeClr val="bg1"/>
                    </a:solidFill>
                  </a:tcPr>
                </a:tc>
              </a:tr>
              <a:tr h="301844">
                <a:tc>
                  <a:txBody>
                    <a:bodyPr/>
                    <a:lstStyle/>
                    <a:p>
                      <a:pPr algn="ctr"/>
                      <a:r>
                        <a:rPr lang="en-US" altLang="zh-CN" sz="1700" baseline="0" dirty="0">
                          <a:latin typeface="Times New Roman" panose="02020603050405020304" pitchFamily="18" charset="0"/>
                          <a:ea typeface="黑体" panose="02010609060101010101" pitchFamily="49" charset="-122"/>
                        </a:rPr>
                        <a:t>Ⅴ</a:t>
                      </a:r>
                      <a:endParaRPr lang="zh-CN" altLang="en-US" sz="1700" baseline="0" dirty="0">
                        <a:latin typeface="Times New Roman" panose="02020603050405020304" pitchFamily="18" charset="0"/>
                        <a:ea typeface="黑体" panose="02010609060101010101" pitchFamily="49" charset="-122"/>
                      </a:endParaRPr>
                    </a:p>
                  </a:txBody>
                  <a:tcPr anchor="ctr">
                    <a:solidFill>
                      <a:schemeClr val="bg1"/>
                    </a:solidFill>
                  </a:tcPr>
                </a:tc>
                <a:tc>
                  <a:txBody>
                    <a:bodyPr/>
                    <a:lstStyle/>
                    <a:p>
                      <a:pPr algn="ctr"/>
                      <a:r>
                        <a:rPr lang="en-US" altLang="zh-CN" sz="1700" baseline="0" dirty="0">
                          <a:latin typeface="Times New Roman" panose="02020603050405020304" pitchFamily="18" charset="0"/>
                          <a:ea typeface="黑体" panose="02010609060101010101" pitchFamily="49" charset="-122"/>
                        </a:rPr>
                        <a:t>1</a:t>
                      </a:r>
                      <a:endParaRPr lang="zh-CN" altLang="en-US" sz="1700" baseline="0" dirty="0">
                        <a:latin typeface="Times New Roman" panose="02020603050405020304" pitchFamily="18" charset="0"/>
                        <a:ea typeface="黑体" panose="02010609060101010101" pitchFamily="49" charset="-122"/>
                      </a:endParaRPr>
                    </a:p>
                  </a:txBody>
                  <a:tcPr anchor="ctr">
                    <a:solidFill>
                      <a:schemeClr val="bg1"/>
                    </a:solidFill>
                  </a:tcPr>
                </a:tc>
                <a:tc>
                  <a:txBody>
                    <a:bodyPr/>
                    <a:lstStyle/>
                    <a:p>
                      <a:pPr algn="ctr"/>
                      <a:r>
                        <a:rPr lang="en-US" altLang="zh-CN" sz="1700" baseline="0" dirty="0">
                          <a:latin typeface="Times New Roman" panose="02020603050405020304" pitchFamily="18" charset="0"/>
                          <a:ea typeface="黑体" panose="02010609060101010101" pitchFamily="49" charset="-122"/>
                        </a:rPr>
                        <a:t>0.88</a:t>
                      </a:r>
                      <a:endParaRPr lang="zh-CN" altLang="en-US" sz="1700" baseline="0" dirty="0">
                        <a:latin typeface="Times New Roman" panose="02020603050405020304" pitchFamily="18" charset="0"/>
                        <a:ea typeface="黑体" panose="02010609060101010101" pitchFamily="49" charset="-122"/>
                      </a:endParaRPr>
                    </a:p>
                  </a:txBody>
                  <a:tcPr anchor="ctr">
                    <a:solidFill>
                      <a:schemeClr val="bg1"/>
                    </a:solidFill>
                  </a:tcPr>
                </a:tc>
              </a:tr>
              <a:tr h="301844">
                <a:tc>
                  <a:txBody>
                    <a:bodyPr/>
                    <a:lstStyle/>
                    <a:p>
                      <a:pPr algn="ctr"/>
                      <a:r>
                        <a:rPr lang="zh-CN" altLang="en-US" sz="1700" baseline="0" dirty="0">
                          <a:latin typeface="Times New Roman" panose="02020603050405020304" pitchFamily="18" charset="0"/>
                          <a:ea typeface="黑体" panose="02010609060101010101" pitchFamily="49" charset="-122"/>
                        </a:rPr>
                        <a:t>加权平均</a:t>
                      </a:r>
                      <a:endParaRPr lang="zh-CN" altLang="en-US" sz="1700" baseline="0" dirty="0">
                        <a:latin typeface="Times New Roman" panose="02020603050405020304" pitchFamily="18" charset="0"/>
                        <a:ea typeface="黑体" panose="02010609060101010101" pitchFamily="49" charset="-122"/>
                      </a:endParaRPr>
                    </a:p>
                  </a:txBody>
                  <a:tcPr anchor="ctr">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700" baseline="0" dirty="0">
                          <a:latin typeface="Times New Roman" panose="02020603050405020304" pitchFamily="18" charset="0"/>
                          <a:ea typeface="黑体" panose="02010609060101010101" pitchFamily="49" charset="-122"/>
                        </a:rPr>
                        <a:t>0.88</a:t>
                      </a:r>
                      <a:endParaRPr lang="zh-CN" altLang="en-US" sz="1700" baseline="0" dirty="0">
                        <a:latin typeface="Times New Roman" panose="02020603050405020304" pitchFamily="18" charset="0"/>
                        <a:ea typeface="黑体" panose="02010609060101010101" pitchFamily="49" charset="-122"/>
                      </a:endParaRPr>
                    </a:p>
                  </a:txBody>
                  <a:tcPr anchor="ctr">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700" baseline="0" dirty="0">
                          <a:latin typeface="Times New Roman" panose="02020603050405020304" pitchFamily="18" charset="0"/>
                          <a:ea typeface="黑体" panose="02010609060101010101" pitchFamily="49" charset="-122"/>
                        </a:rPr>
                        <a:t>0.71</a:t>
                      </a:r>
                      <a:endParaRPr lang="zh-CN" altLang="en-US" sz="1700" baseline="0" dirty="0">
                        <a:latin typeface="Times New Roman" panose="02020603050405020304" pitchFamily="18" charset="0"/>
                        <a:ea typeface="黑体" panose="02010609060101010101" pitchFamily="49" charset="-122"/>
                      </a:endParaRPr>
                    </a:p>
                  </a:txBody>
                  <a:tcPr anchor="ctr">
                    <a:lnB w="28575" cap="flat" cmpd="sng" algn="ctr">
                      <a:solidFill>
                        <a:schemeClr val="tx1"/>
                      </a:solidFill>
                      <a:prstDash val="solid"/>
                      <a:round/>
                      <a:headEnd type="none" w="med" len="med"/>
                      <a:tailEnd type="none" w="med" len="med"/>
                    </a:lnB>
                    <a:solidFill>
                      <a:schemeClr val="bg1"/>
                    </a:solidFill>
                  </a:tcPr>
                </a:tc>
              </a:tr>
            </a:tbl>
          </a:graphicData>
        </a:graphic>
      </p:graphicFrame>
      <p:sp>
        <p:nvSpPr>
          <p:cNvPr id="5" name="文本框 4"/>
          <p:cNvSpPr txBox="1"/>
          <p:nvPr/>
        </p:nvSpPr>
        <p:spPr>
          <a:xfrm>
            <a:off x="413858" y="3670956"/>
            <a:ext cx="5480152" cy="2803909"/>
          </a:xfrm>
          <a:prstGeom prst="rect">
            <a:avLst/>
          </a:prstGeom>
          <a:noFill/>
          <a:ln w="19050">
            <a:noFill/>
            <a:prstDash val="dash"/>
          </a:ln>
        </p:spPr>
        <p:txBody>
          <a:bodyPr wrap="square" rtlCol="0">
            <a:spAutoFit/>
          </a:bodyPr>
          <a:lstStyle/>
          <a:p>
            <a:pPr marL="342900" indent="-342900" algn="just" hangingPunct="1">
              <a:lnSpc>
                <a:spcPct val="150000"/>
              </a:lnSpc>
              <a:buFont typeface="Wingdings" panose="05000000000000000000" pitchFamily="2" charset="2"/>
              <a:buChar char="Ø"/>
            </a:pPr>
            <a:r>
              <a:rPr lang="en-US" altLang="zh-CN" sz="2000" dirty="0">
                <a:latin typeface="Times New Roman" panose="02020603050405020304" pitchFamily="18" charset="0"/>
                <a:ea typeface="黑体" panose="02010609060101010101" pitchFamily="49" charset="-122"/>
              </a:rPr>
              <a:t>SVM</a:t>
            </a:r>
            <a:r>
              <a:rPr lang="zh-CN" altLang="en-US" sz="2000" dirty="0">
                <a:latin typeface="Times New Roman" panose="02020603050405020304" pitchFamily="18" charset="0"/>
                <a:ea typeface="黑体" panose="02010609060101010101" pitchFamily="49" charset="-122"/>
              </a:rPr>
              <a:t>分类精度显著优于其他模型和参考精度，</a:t>
            </a:r>
            <a:r>
              <a:rPr lang="en-US" altLang="zh-CN" sz="2000" b="1" i="1" dirty="0">
                <a:solidFill>
                  <a:srgbClr val="FF0000"/>
                </a:solidFill>
                <a:latin typeface="Times New Roman" panose="02020603050405020304" pitchFamily="18" charset="0"/>
                <a:ea typeface="黑体" panose="02010609060101010101" pitchFamily="49" charset="-122"/>
              </a:rPr>
              <a:t>F</a:t>
            </a:r>
            <a:r>
              <a:rPr lang="en-US" altLang="zh-CN" sz="2000" b="1" baseline="-25000" dirty="0">
                <a:solidFill>
                  <a:srgbClr val="FF0000"/>
                </a:solidFill>
                <a:latin typeface="Times New Roman" panose="02020603050405020304" pitchFamily="18" charset="0"/>
                <a:ea typeface="黑体" panose="02010609060101010101" pitchFamily="49" charset="-122"/>
              </a:rPr>
              <a:t>1</a:t>
            </a:r>
            <a:r>
              <a:rPr lang="zh-CN" altLang="en-US" sz="2000" b="1" dirty="0">
                <a:solidFill>
                  <a:srgbClr val="FF0000"/>
                </a:solidFill>
                <a:latin typeface="Times New Roman" panose="02020603050405020304" pitchFamily="18" charset="0"/>
                <a:ea typeface="黑体" panose="02010609060101010101" pitchFamily="49" charset="-122"/>
              </a:rPr>
              <a:t>从</a:t>
            </a:r>
            <a:r>
              <a:rPr lang="en-US" altLang="zh-CN" sz="2000" b="1" dirty="0">
                <a:solidFill>
                  <a:srgbClr val="FF0000"/>
                </a:solidFill>
                <a:latin typeface="Times New Roman" panose="02020603050405020304" pitchFamily="18" charset="0"/>
                <a:ea typeface="黑体" panose="02010609060101010101" pitchFamily="49" charset="-122"/>
              </a:rPr>
              <a:t>0.71</a:t>
            </a:r>
            <a:r>
              <a:rPr lang="zh-CN" altLang="en-US" sz="2000" b="1" dirty="0">
                <a:solidFill>
                  <a:srgbClr val="FF0000"/>
                </a:solidFill>
                <a:latin typeface="Times New Roman" panose="02020603050405020304" pitchFamily="18" charset="0"/>
                <a:ea typeface="黑体" panose="02010609060101010101" pitchFamily="49" charset="-122"/>
              </a:rPr>
              <a:t>提升至</a:t>
            </a:r>
            <a:r>
              <a:rPr lang="en-US" altLang="zh-CN" sz="2000" b="1" dirty="0">
                <a:solidFill>
                  <a:srgbClr val="FF0000"/>
                </a:solidFill>
                <a:latin typeface="Times New Roman" panose="02020603050405020304" pitchFamily="18" charset="0"/>
                <a:ea typeface="黑体" panose="02010609060101010101" pitchFamily="49" charset="-122"/>
              </a:rPr>
              <a:t>0.88</a:t>
            </a:r>
            <a:r>
              <a:rPr lang="zh-CN" altLang="en-US" sz="2000" dirty="0">
                <a:latin typeface="Times New Roman" panose="02020603050405020304" pitchFamily="18" charset="0"/>
                <a:ea typeface="黑体" panose="02010609060101010101" pitchFamily="49" charset="-122"/>
              </a:rPr>
              <a:t>。</a:t>
            </a:r>
            <a:endParaRPr lang="en-US" altLang="zh-CN" sz="2000" dirty="0">
              <a:latin typeface="Times New Roman" panose="02020603050405020304" pitchFamily="18" charset="0"/>
              <a:ea typeface="黑体" panose="02010609060101010101" pitchFamily="49" charset="-122"/>
            </a:endParaRPr>
          </a:p>
          <a:p>
            <a:pPr marL="342900" indent="-342900" algn="just" hangingPunct="1">
              <a:lnSpc>
                <a:spcPct val="150000"/>
              </a:lnSpc>
              <a:buFont typeface="Wingdings" panose="05000000000000000000" pitchFamily="2" charset="2"/>
              <a:buChar char="Ø"/>
            </a:pPr>
            <a:r>
              <a:rPr lang="en-US" altLang="zh-CN" sz="2000" dirty="0">
                <a:latin typeface="Times New Roman" panose="02020603050405020304" pitchFamily="18" charset="0"/>
                <a:ea typeface="黑体" panose="02010609060101010101" pitchFamily="49" charset="-122"/>
              </a:rPr>
              <a:t>SVM</a:t>
            </a:r>
            <a:r>
              <a:rPr lang="zh-CN" altLang="en-US" sz="2000" dirty="0">
                <a:latin typeface="Times New Roman" panose="02020603050405020304" pitchFamily="18" charset="0"/>
                <a:ea typeface="黑体" panose="02010609060101010101" pitchFamily="49" charset="-122"/>
              </a:rPr>
              <a:t>能</a:t>
            </a:r>
            <a:r>
              <a:rPr lang="zh-CN" altLang="en-US" sz="2000" b="1" dirty="0">
                <a:solidFill>
                  <a:srgbClr val="FF0000"/>
                </a:solidFill>
                <a:latin typeface="Times New Roman" panose="02020603050405020304" pitchFamily="18" charset="0"/>
                <a:ea typeface="黑体" panose="02010609060101010101" pitchFamily="49" charset="-122"/>
              </a:rPr>
              <a:t>准确区分</a:t>
            </a:r>
            <a:r>
              <a:rPr lang="en-US" altLang="zh-CN" sz="2000" b="1" dirty="0">
                <a:solidFill>
                  <a:srgbClr val="FF0000"/>
                </a:solidFill>
                <a:latin typeface="Times New Roman" panose="02020603050405020304" pitchFamily="18" charset="0"/>
                <a:ea typeface="黑体" panose="02010609060101010101" pitchFamily="49" charset="-122"/>
              </a:rPr>
              <a:t>Ⅱ</a:t>
            </a:r>
            <a:r>
              <a:rPr lang="zh-CN" altLang="en-US" sz="2000" b="1" dirty="0">
                <a:solidFill>
                  <a:srgbClr val="FF0000"/>
                </a:solidFill>
                <a:latin typeface="Times New Roman" panose="02020603050405020304" pitchFamily="18" charset="0"/>
                <a:ea typeface="黑体" panose="02010609060101010101" pitchFamily="49" charset="-122"/>
              </a:rPr>
              <a:t>、</a:t>
            </a:r>
            <a:r>
              <a:rPr lang="en-US" altLang="zh-CN" sz="2000" b="1" dirty="0">
                <a:solidFill>
                  <a:srgbClr val="FF0000"/>
                </a:solidFill>
                <a:latin typeface="Times New Roman" panose="02020603050405020304" pitchFamily="18" charset="0"/>
                <a:ea typeface="黑体" panose="02010609060101010101" pitchFamily="49" charset="-122"/>
              </a:rPr>
              <a:t>Ⅲ</a:t>
            </a:r>
            <a:r>
              <a:rPr lang="zh-CN" altLang="en-US" sz="2000" b="1" dirty="0">
                <a:solidFill>
                  <a:srgbClr val="FF0000"/>
                </a:solidFill>
                <a:latin typeface="Times New Roman" panose="02020603050405020304" pitchFamily="18" charset="0"/>
                <a:ea typeface="黑体" panose="02010609060101010101" pitchFamily="49" charset="-122"/>
              </a:rPr>
              <a:t>类围岩</a:t>
            </a:r>
            <a:r>
              <a:rPr lang="zh-CN" altLang="en-US" sz="2000" dirty="0">
                <a:latin typeface="Times New Roman" panose="02020603050405020304" pitchFamily="18" charset="0"/>
                <a:ea typeface="黑体" panose="02010609060101010101" pitchFamily="49" charset="-122"/>
              </a:rPr>
              <a:t>。围识别能力：</a:t>
            </a:r>
            <a:r>
              <a:rPr lang="en-US" altLang="zh-CN" sz="2000" dirty="0">
                <a:latin typeface="Times New Roman" panose="02020603050405020304" pitchFamily="18" charset="0"/>
                <a:ea typeface="黑体" panose="02010609060101010101" pitchFamily="49" charset="-122"/>
              </a:rPr>
              <a:t>Ⅴ</a:t>
            </a:r>
            <a:r>
              <a:rPr lang="zh-CN" altLang="en-US" sz="2000" dirty="0">
                <a:latin typeface="Times New Roman" panose="02020603050405020304" pitchFamily="18" charset="0"/>
                <a:ea typeface="黑体" panose="02010609060101010101" pitchFamily="49" charset="-122"/>
              </a:rPr>
              <a:t>类 </a:t>
            </a:r>
            <a:r>
              <a:rPr lang="en-US" altLang="zh-CN" sz="2000" dirty="0">
                <a:latin typeface="Times New Roman" panose="02020603050405020304" pitchFamily="18" charset="0"/>
                <a:ea typeface="黑体" panose="02010609060101010101" pitchFamily="49" charset="-122"/>
              </a:rPr>
              <a:t>&gt; Ⅳ</a:t>
            </a:r>
            <a:r>
              <a:rPr lang="zh-CN" altLang="en-US" sz="2000" dirty="0">
                <a:latin typeface="Times New Roman" panose="02020603050405020304" pitchFamily="18" charset="0"/>
                <a:ea typeface="黑体" panose="02010609060101010101" pitchFamily="49" charset="-122"/>
              </a:rPr>
              <a:t>类 </a:t>
            </a:r>
            <a:r>
              <a:rPr lang="en-US" altLang="zh-CN" sz="2000" dirty="0">
                <a:latin typeface="Times New Roman" panose="02020603050405020304" pitchFamily="18" charset="0"/>
                <a:ea typeface="黑体" panose="02010609060101010101" pitchFamily="49" charset="-122"/>
              </a:rPr>
              <a:t>&gt; Ⅱ</a:t>
            </a:r>
            <a:r>
              <a:rPr lang="zh-CN" altLang="en-US" sz="2000" dirty="0">
                <a:latin typeface="Times New Roman" panose="02020603050405020304" pitchFamily="18" charset="0"/>
                <a:ea typeface="黑体" panose="02010609060101010101" pitchFamily="49" charset="-122"/>
              </a:rPr>
              <a:t>类 </a:t>
            </a:r>
            <a:r>
              <a:rPr lang="en-US" altLang="zh-CN" sz="2000" dirty="0">
                <a:latin typeface="Times New Roman" panose="02020603050405020304" pitchFamily="18" charset="0"/>
                <a:ea typeface="黑体" panose="02010609060101010101" pitchFamily="49" charset="-122"/>
              </a:rPr>
              <a:t>&gt; Ⅲ</a:t>
            </a:r>
            <a:r>
              <a:rPr lang="zh-CN" altLang="en-US" sz="2000" dirty="0">
                <a:latin typeface="Times New Roman" panose="02020603050405020304" pitchFamily="18" charset="0"/>
                <a:ea typeface="黑体" panose="02010609060101010101" pitchFamily="49" charset="-122"/>
              </a:rPr>
              <a:t>类。</a:t>
            </a:r>
            <a:endParaRPr lang="en-US" altLang="zh-CN" sz="2000" dirty="0">
              <a:latin typeface="Times New Roman" panose="02020603050405020304" pitchFamily="18" charset="0"/>
              <a:ea typeface="黑体" panose="02010609060101010101" pitchFamily="49" charset="-122"/>
            </a:endParaRPr>
          </a:p>
          <a:p>
            <a:pPr marL="342900" indent="-342900" algn="just" hangingPunct="1">
              <a:lnSpc>
                <a:spcPct val="150000"/>
              </a:lnSpc>
              <a:buFont typeface="Wingdings" panose="05000000000000000000" pitchFamily="2" charset="2"/>
              <a:buChar char="Ø"/>
            </a:pPr>
            <a:r>
              <a:rPr lang="en-US" altLang="zh-CN" sz="2000" dirty="0">
                <a:latin typeface="Times New Roman" panose="02020603050405020304" pitchFamily="18" charset="0"/>
                <a:ea typeface="黑体" panose="02010609060101010101" pitchFamily="49" charset="-122"/>
              </a:rPr>
              <a:t>SVM</a:t>
            </a:r>
            <a:r>
              <a:rPr lang="zh-CN" altLang="en-US" sz="2000" dirty="0">
                <a:latin typeface="Times New Roman" panose="02020603050405020304" pitchFamily="18" charset="0"/>
                <a:ea typeface="黑体" panose="02010609060101010101" pitchFamily="49" charset="-122"/>
              </a:rPr>
              <a:t>能均衡识别不同围岩，表现出</a:t>
            </a:r>
            <a:r>
              <a:rPr lang="zh-CN" altLang="en-US" sz="2000" b="1" dirty="0">
                <a:solidFill>
                  <a:srgbClr val="FF0000"/>
                </a:solidFill>
                <a:latin typeface="Times New Roman" panose="02020603050405020304" pitchFamily="18" charset="0"/>
                <a:ea typeface="黑体" panose="02010609060101010101" pitchFamily="49" charset="-122"/>
              </a:rPr>
              <a:t>类别均衡性</a:t>
            </a:r>
            <a:r>
              <a:rPr lang="zh-CN" altLang="en-US" sz="2000" dirty="0">
                <a:latin typeface="Times New Roman" panose="02020603050405020304" pitchFamily="18" charset="0"/>
                <a:ea typeface="黑体" panose="02010609060101010101" pitchFamily="49" charset="-122"/>
              </a:rPr>
              <a:t>和</a:t>
            </a:r>
            <a:r>
              <a:rPr lang="zh-CN" altLang="en-US" sz="2000" b="1" dirty="0">
                <a:solidFill>
                  <a:srgbClr val="FF0000"/>
                </a:solidFill>
                <a:latin typeface="Times New Roman" panose="02020603050405020304" pitchFamily="18" charset="0"/>
                <a:ea typeface="黑体" panose="02010609060101010101" pitchFamily="49" charset="-122"/>
              </a:rPr>
              <a:t>不平衡样本鲁棒性</a:t>
            </a:r>
            <a:r>
              <a:rPr lang="zh-CN" altLang="en-US" sz="2000" dirty="0">
                <a:latin typeface="Times New Roman" panose="02020603050405020304" pitchFamily="18" charset="0"/>
                <a:ea typeface="黑体" panose="02010609060101010101" pitchFamily="49" charset="-122"/>
              </a:rPr>
              <a:t>。</a:t>
            </a:r>
            <a:endParaRPr lang="en-US" altLang="zh-CN" sz="2000" dirty="0">
              <a:latin typeface="Times New Roman" panose="02020603050405020304" pitchFamily="18" charset="0"/>
              <a:ea typeface="黑体" panose="02010609060101010101" pitchFamily="49" charset="-122"/>
            </a:endParaRPr>
          </a:p>
        </p:txBody>
      </p:sp>
      <p:sp>
        <p:nvSpPr>
          <p:cNvPr id="7" name="矩形 6"/>
          <p:cNvSpPr/>
          <p:nvPr/>
        </p:nvSpPr>
        <p:spPr>
          <a:xfrm>
            <a:off x="327949" y="1250493"/>
            <a:ext cx="5647086" cy="5320623"/>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6135185" y="1250493"/>
            <a:ext cx="5849832" cy="5320623"/>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表, 散点图&#10;&#10;描述已自动生成"/>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345440" y="1318220"/>
            <a:ext cx="4204437" cy="2468835"/>
          </a:xfrm>
          <a:prstGeom prst="rect">
            <a:avLst/>
          </a:prstGeom>
          <a:noFill/>
          <a:ln>
            <a:noFill/>
          </a:ln>
        </p:spPr>
      </p:pic>
      <p:sp>
        <p:nvSpPr>
          <p:cNvPr id="2" name="灯片编号占位符 1"/>
          <p:cNvSpPr>
            <a:spLocks noGrp="1"/>
          </p:cNvSpPr>
          <p:nvPr>
            <p:ph type="sldNum" sz="quarter" idx="10"/>
          </p:nvPr>
        </p:nvSpPr>
        <p:spPr>
          <a:xfrm>
            <a:off x="9518250" y="6573900"/>
            <a:ext cx="2743200" cy="365125"/>
          </a:xfrm>
        </p:spPr>
        <p:txBody>
          <a:bodyPr/>
          <a:lstStyle/>
          <a:p>
            <a:fld id="{E93F98B2-3005-4B64-AA58-642B4DAC36DC}" type="slidenum">
              <a:rPr lang="zh-CN" altLang="en-US" smtClean="0"/>
            </a:fld>
            <a:endParaRPr lang="zh-CN" altLang="en-US" dirty="0"/>
          </a:p>
        </p:txBody>
      </p:sp>
      <p:sp>
        <p:nvSpPr>
          <p:cNvPr id="3" name="矩形 2"/>
          <p:cNvSpPr>
            <a:spLocks noChangeArrowheads="1"/>
          </p:cNvSpPr>
          <p:nvPr/>
        </p:nvSpPr>
        <p:spPr bwMode="auto">
          <a:xfrm>
            <a:off x="239713" y="152400"/>
            <a:ext cx="9595167"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zh-CN" sz="3600" b="1" dirty="0">
                <a:latin typeface="Times New Roman" panose="02020603050405020304" pitchFamily="18" charset="0"/>
                <a:ea typeface="黑体" panose="02010609060101010101" pitchFamily="49" charset="-122"/>
                <a:cs typeface="Times New Roman" panose="02020603050405020304" pitchFamily="18" charset="0"/>
              </a:rPr>
              <a:t>3.5  </a:t>
            </a:r>
            <a:r>
              <a:rPr lang="zh-CN" altLang="en-US" sz="3600" b="1" dirty="0">
                <a:latin typeface="Times New Roman" panose="02020603050405020304" pitchFamily="18" charset="0"/>
                <a:ea typeface="黑体" panose="02010609060101010101" pitchFamily="49" charset="-122"/>
                <a:cs typeface="Times New Roman" panose="02020603050405020304" pitchFamily="18" charset="0"/>
              </a:rPr>
              <a:t>测试集围岩二分类结果</a:t>
            </a:r>
            <a:endParaRPr lang="zh-CN" altLang="en-US" sz="3600" b="1"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6" name="图片 5" descr="图表, 散点图&#10;&#10;描述已自动生成"/>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3918" y="3798808"/>
            <a:ext cx="4107479" cy="2468835"/>
          </a:xfrm>
          <a:prstGeom prst="rect">
            <a:avLst/>
          </a:prstGeom>
          <a:noFill/>
          <a:ln>
            <a:noFill/>
          </a:ln>
        </p:spPr>
      </p:pic>
      <p:sp>
        <p:nvSpPr>
          <p:cNvPr id="10" name="矩形 9"/>
          <p:cNvSpPr/>
          <p:nvPr/>
        </p:nvSpPr>
        <p:spPr>
          <a:xfrm>
            <a:off x="277148" y="883920"/>
            <a:ext cx="4356734" cy="5464979"/>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277148" y="6336268"/>
            <a:ext cx="4388292" cy="369332"/>
            <a:chOff x="618233" y="6372528"/>
            <a:chExt cx="5775312" cy="369332"/>
          </a:xfrm>
        </p:grpSpPr>
        <p:sp>
          <p:nvSpPr>
            <p:cNvPr id="12" name="矩形: 圆角 11"/>
            <p:cNvSpPr/>
            <p:nvPr/>
          </p:nvSpPr>
          <p:spPr>
            <a:xfrm>
              <a:off x="618233" y="6384281"/>
              <a:ext cx="5775312"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13" name="文本框 12"/>
            <p:cNvSpPr txBox="1"/>
            <p:nvPr/>
          </p:nvSpPr>
          <p:spPr>
            <a:xfrm>
              <a:off x="1060957" y="6372528"/>
              <a:ext cx="4889865" cy="369332"/>
            </a:xfrm>
            <a:prstGeom prst="rect">
              <a:avLst/>
            </a:prstGeom>
            <a:noFill/>
          </p:spPr>
          <p:txBody>
            <a:bodyPr wrap="square" rtlCol="0">
              <a:spAutoFit/>
            </a:bodyPr>
            <a:lstStyle/>
            <a:p>
              <a:pPr algn="ctr"/>
              <a:r>
                <a:rPr lang="en-US" altLang="zh-CN" dirty="0">
                  <a:solidFill>
                    <a:srgbClr val="FFFFFF"/>
                  </a:solidFill>
                  <a:latin typeface="Times New Roman" panose="02020603050405020304" pitchFamily="18" charset="0"/>
                  <a:ea typeface="黑体" panose="02010609060101010101" pitchFamily="49" charset="-122"/>
                </a:rPr>
                <a:t>7×3</a:t>
              </a:r>
              <a:r>
                <a:rPr lang="zh-CN" altLang="en-US" dirty="0">
                  <a:solidFill>
                    <a:srgbClr val="FFFFFF"/>
                  </a:solidFill>
                  <a:latin typeface="Times New Roman" panose="02020603050405020304" pitchFamily="18" charset="0"/>
                  <a:ea typeface="黑体" panose="02010609060101010101" pitchFamily="49" charset="-122"/>
                </a:rPr>
                <a:t>种交叉训练的二分类精度</a:t>
              </a:r>
              <a:endParaRPr lang="zh-CN" altLang="en-US" dirty="0">
                <a:solidFill>
                  <a:srgbClr val="FFFFFF"/>
                </a:solidFill>
                <a:latin typeface="Times New Roman" panose="02020603050405020304" pitchFamily="18" charset="0"/>
                <a:ea typeface="黑体" panose="02010609060101010101" pitchFamily="49" charset="-122"/>
              </a:endParaRPr>
            </a:p>
          </p:txBody>
        </p:sp>
      </p:grpSp>
      <p:sp>
        <p:nvSpPr>
          <p:cNvPr id="14" name="文本框 13"/>
          <p:cNvSpPr txBox="1"/>
          <p:nvPr/>
        </p:nvSpPr>
        <p:spPr>
          <a:xfrm>
            <a:off x="4854553" y="3898962"/>
            <a:ext cx="7103766" cy="2806987"/>
          </a:xfrm>
          <a:prstGeom prst="rect">
            <a:avLst/>
          </a:prstGeom>
          <a:noFill/>
          <a:ln w="19050">
            <a:noFill/>
            <a:prstDash val="dash"/>
          </a:ln>
        </p:spPr>
        <p:txBody>
          <a:bodyPr wrap="square" rtlCol="0">
            <a:spAutoFit/>
          </a:bodyPr>
          <a:lstStyle/>
          <a:p>
            <a:pPr marL="342900" indent="-342900" algn="just" hangingPunct="1">
              <a:lnSpc>
                <a:spcPct val="150000"/>
              </a:lnSpc>
              <a:buFont typeface="Wingdings" panose="05000000000000000000" pitchFamily="2" charset="2"/>
              <a:buChar char="Ø"/>
            </a:pPr>
            <a:r>
              <a:rPr lang="zh-CN" altLang="en-US" sz="2000" dirty="0">
                <a:latin typeface="Times New Roman" panose="02020603050405020304" pitchFamily="18" charset="0"/>
                <a:ea typeface="黑体" panose="02010609060101010101" pitchFamily="49" charset="-122"/>
              </a:rPr>
              <a:t>围岩二分类精度：基于树的模型 </a:t>
            </a:r>
            <a:r>
              <a:rPr lang="en-US" altLang="zh-CN" sz="2000" dirty="0">
                <a:latin typeface="Times New Roman" panose="02020603050405020304" pitchFamily="18" charset="0"/>
                <a:ea typeface="黑体" panose="02010609060101010101" pitchFamily="49" charset="-122"/>
              </a:rPr>
              <a:t>&gt; SVM &gt; </a:t>
            </a:r>
            <a:r>
              <a:rPr lang="zh-CN" altLang="en-US" sz="2000" dirty="0">
                <a:latin typeface="Times New Roman" panose="02020603050405020304" pitchFamily="18" charset="0"/>
                <a:ea typeface="黑体" panose="02010609060101010101" pitchFamily="49" charset="-122"/>
              </a:rPr>
              <a:t>神经网络；</a:t>
            </a:r>
            <a:endParaRPr lang="en-US" altLang="zh-CN" sz="2000" dirty="0">
              <a:latin typeface="Times New Roman" panose="02020603050405020304" pitchFamily="18" charset="0"/>
              <a:ea typeface="黑体" panose="02010609060101010101" pitchFamily="49" charset="-122"/>
            </a:endParaRPr>
          </a:p>
          <a:p>
            <a:pPr marL="342900" indent="-342900" algn="just" hangingPunct="1">
              <a:lnSpc>
                <a:spcPct val="150000"/>
              </a:lnSpc>
              <a:buFont typeface="Wingdings" panose="05000000000000000000" pitchFamily="2" charset="2"/>
              <a:buChar char="Ø"/>
            </a:pPr>
            <a:r>
              <a:rPr lang="zh-CN" altLang="en-US" sz="2000" dirty="0">
                <a:latin typeface="Times New Roman" panose="02020603050405020304" pitchFamily="18" charset="0"/>
                <a:ea typeface="黑体" panose="02010609060101010101" pitchFamily="49" charset="-122"/>
              </a:rPr>
              <a:t>相较于围岩四分类问题，</a:t>
            </a:r>
            <a:r>
              <a:rPr lang="zh-CN" altLang="en-US" sz="2000" b="1" dirty="0">
                <a:solidFill>
                  <a:srgbClr val="FF0000"/>
                </a:solidFill>
                <a:latin typeface="Times New Roman" panose="02020603050405020304" pitchFamily="18" charset="0"/>
                <a:ea typeface="黑体" panose="02010609060101010101" pitchFamily="49" charset="-122"/>
              </a:rPr>
              <a:t>各模型的二分类精度都提升了</a:t>
            </a:r>
            <a:r>
              <a:rPr lang="zh-CN" altLang="en-US" sz="2000" dirty="0">
                <a:latin typeface="Times New Roman" panose="02020603050405020304" pitchFamily="18" charset="0"/>
                <a:ea typeface="黑体" panose="02010609060101010101" pitchFamily="49" charset="-122"/>
              </a:rPr>
              <a:t>，且</a:t>
            </a:r>
            <a:r>
              <a:rPr lang="zh-CN" altLang="en-US" sz="2000" b="1" dirty="0">
                <a:solidFill>
                  <a:srgbClr val="FF0000"/>
                </a:solidFill>
                <a:latin typeface="Times New Roman" panose="02020603050405020304" pitchFamily="18" charset="0"/>
                <a:ea typeface="黑体" panose="02010609060101010101" pitchFamily="49" charset="-122"/>
              </a:rPr>
              <a:t>不同输入下分类结果更稳定</a:t>
            </a:r>
            <a:r>
              <a:rPr lang="zh-CN" altLang="en-US" sz="2000" dirty="0">
                <a:latin typeface="Times New Roman" panose="02020603050405020304" pitchFamily="18" charset="0"/>
                <a:ea typeface="黑体" panose="02010609060101010101" pitchFamily="49" charset="-122"/>
              </a:rPr>
              <a:t>；</a:t>
            </a:r>
            <a:endParaRPr lang="en-US" altLang="zh-CN" sz="2000" dirty="0">
              <a:latin typeface="Times New Roman" panose="02020603050405020304" pitchFamily="18" charset="0"/>
              <a:ea typeface="黑体" panose="02010609060101010101" pitchFamily="49" charset="-122"/>
            </a:endParaRPr>
          </a:p>
          <a:p>
            <a:pPr marL="342900" indent="-342900" algn="just" hangingPunct="1">
              <a:lnSpc>
                <a:spcPct val="150000"/>
              </a:lnSpc>
              <a:buFont typeface="Wingdings" panose="05000000000000000000" pitchFamily="2" charset="2"/>
              <a:buChar char="Ø"/>
            </a:pPr>
            <a:r>
              <a:rPr lang="zh-CN" altLang="en-US" sz="2000" dirty="0">
                <a:latin typeface="Times New Roman" panose="02020603050405020304" pitchFamily="18" charset="0"/>
                <a:ea typeface="黑体" panose="02010609060101010101" pitchFamily="49" charset="-122"/>
              </a:rPr>
              <a:t>围岩识别能力：</a:t>
            </a:r>
            <a:r>
              <a:rPr lang="en-US" altLang="zh-CN" sz="2000" dirty="0">
                <a:latin typeface="Times New Roman" panose="02020603050405020304" pitchFamily="18" charset="0"/>
                <a:ea typeface="黑体" panose="02010609060101010101" pitchFamily="49" charset="-122"/>
              </a:rPr>
              <a:t>Ⅱ/Ⅲ</a:t>
            </a:r>
            <a:r>
              <a:rPr lang="zh-CN" altLang="en-US" sz="2000" dirty="0">
                <a:latin typeface="Times New Roman" panose="02020603050405020304" pitchFamily="18" charset="0"/>
                <a:ea typeface="黑体" panose="02010609060101010101" pitchFamily="49" charset="-122"/>
              </a:rPr>
              <a:t>类 </a:t>
            </a:r>
            <a:r>
              <a:rPr lang="en-US" altLang="zh-CN" sz="2000" dirty="0">
                <a:latin typeface="Times New Roman" panose="02020603050405020304" pitchFamily="18" charset="0"/>
                <a:ea typeface="黑体" panose="02010609060101010101" pitchFamily="49" charset="-122"/>
              </a:rPr>
              <a:t>&gt; Ⅳ/Ⅴ</a:t>
            </a:r>
            <a:r>
              <a:rPr lang="zh-CN" altLang="en-US" sz="2000" dirty="0">
                <a:latin typeface="Times New Roman" panose="02020603050405020304" pitchFamily="18" charset="0"/>
                <a:ea typeface="黑体" panose="02010609060101010101" pitchFamily="49" charset="-122"/>
              </a:rPr>
              <a:t>类，但</a:t>
            </a:r>
            <a:r>
              <a:rPr lang="zh-CN" altLang="en-US" sz="2000" b="1" dirty="0">
                <a:solidFill>
                  <a:srgbClr val="FF0000"/>
                </a:solidFill>
                <a:latin typeface="Times New Roman" panose="02020603050405020304" pitchFamily="18" charset="0"/>
                <a:ea typeface="黑体" panose="02010609060101010101" pitchFamily="49" charset="-122"/>
              </a:rPr>
              <a:t>各模型的类别均衡性均有提升</a:t>
            </a:r>
            <a:r>
              <a:rPr lang="zh-CN" altLang="en-US" sz="2000" dirty="0">
                <a:latin typeface="Times New Roman" panose="02020603050405020304" pitchFamily="18" charset="0"/>
                <a:ea typeface="黑体" panose="02010609060101010101" pitchFamily="49" charset="-122"/>
              </a:rPr>
              <a:t>；</a:t>
            </a:r>
            <a:endParaRPr lang="en-US" altLang="zh-CN" sz="2000" dirty="0">
              <a:latin typeface="Times New Roman" panose="02020603050405020304" pitchFamily="18" charset="0"/>
              <a:ea typeface="黑体" panose="02010609060101010101" pitchFamily="49" charset="-122"/>
            </a:endParaRPr>
          </a:p>
          <a:p>
            <a:pPr marL="342900" indent="-342900" algn="just" hangingPunct="1">
              <a:lnSpc>
                <a:spcPct val="150000"/>
              </a:lnSpc>
              <a:buFont typeface="Wingdings" panose="05000000000000000000" pitchFamily="2" charset="2"/>
              <a:buChar char="Ø"/>
            </a:pPr>
            <a:r>
              <a:rPr lang="en-US" altLang="zh-CN" sz="2000" dirty="0">
                <a:latin typeface="Times New Roman" panose="02020603050405020304" pitchFamily="18" charset="0"/>
                <a:ea typeface="黑体" panose="02010609060101010101" pitchFamily="49" charset="-122"/>
              </a:rPr>
              <a:t>RF</a:t>
            </a:r>
            <a:r>
              <a:rPr lang="zh-CN" altLang="en-US" sz="2000" dirty="0">
                <a:latin typeface="Times New Roman" panose="02020603050405020304" pitchFamily="18" charset="0"/>
                <a:ea typeface="黑体" panose="02010609060101010101" pitchFamily="49" charset="-122"/>
              </a:rPr>
              <a:t>和</a:t>
            </a:r>
            <a:r>
              <a:rPr lang="en-US" altLang="zh-CN" sz="2000" dirty="0">
                <a:latin typeface="Times New Roman" panose="02020603050405020304" pitchFamily="18" charset="0"/>
                <a:ea typeface="黑体" panose="02010609060101010101" pitchFamily="49" charset="-122"/>
              </a:rPr>
              <a:t>SVM</a:t>
            </a:r>
            <a:r>
              <a:rPr lang="zh-CN" altLang="en-US" sz="2000" dirty="0">
                <a:latin typeface="Times New Roman" panose="02020603050405020304" pitchFamily="18" charset="0"/>
                <a:ea typeface="黑体" panose="02010609060101010101" pitchFamily="49" charset="-122"/>
              </a:rPr>
              <a:t>二分类精度较高，均高于参考精度。</a:t>
            </a:r>
            <a:endParaRPr lang="en-US" altLang="zh-CN" sz="2000" dirty="0">
              <a:latin typeface="Times New Roman" panose="02020603050405020304" pitchFamily="18" charset="0"/>
              <a:ea typeface="黑体" panose="02010609060101010101" pitchFamily="49" charset="-122"/>
            </a:endParaRPr>
          </a:p>
        </p:txBody>
      </p:sp>
      <p:grpSp>
        <p:nvGrpSpPr>
          <p:cNvPr id="15" name="组合 14"/>
          <p:cNvGrpSpPr/>
          <p:nvPr/>
        </p:nvGrpSpPr>
        <p:grpSpPr>
          <a:xfrm>
            <a:off x="4915376" y="1456484"/>
            <a:ext cx="1857155" cy="2162494"/>
            <a:chOff x="482367" y="1268001"/>
            <a:chExt cx="1857155" cy="2162494"/>
          </a:xfrm>
        </p:grpSpPr>
        <p:grpSp>
          <p:nvGrpSpPr>
            <p:cNvPr id="16" name="组合 15"/>
            <p:cNvGrpSpPr/>
            <p:nvPr/>
          </p:nvGrpSpPr>
          <p:grpSpPr>
            <a:xfrm>
              <a:off x="494882" y="3061163"/>
              <a:ext cx="1844640" cy="369332"/>
              <a:chOff x="618233" y="6372528"/>
              <a:chExt cx="5775312" cy="369332"/>
            </a:xfrm>
          </p:grpSpPr>
          <p:sp>
            <p:nvSpPr>
              <p:cNvPr id="18" name="矩形: 圆角 17"/>
              <p:cNvSpPr/>
              <p:nvPr/>
            </p:nvSpPr>
            <p:spPr>
              <a:xfrm>
                <a:off x="618233" y="6384281"/>
                <a:ext cx="5775312"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19" name="文本框 18"/>
              <p:cNvSpPr txBox="1"/>
              <p:nvPr/>
            </p:nvSpPr>
            <p:spPr>
              <a:xfrm>
                <a:off x="1060957" y="6372528"/>
                <a:ext cx="4889865" cy="369332"/>
              </a:xfrm>
              <a:prstGeom prst="rect">
                <a:avLst/>
              </a:prstGeom>
              <a:noFill/>
            </p:spPr>
            <p:txBody>
              <a:bodyPr wrap="square" rtlCol="0">
                <a:spAutoFit/>
              </a:bodyPr>
              <a:lstStyle/>
              <a:p>
                <a:pPr algn="ctr"/>
                <a:r>
                  <a:rPr lang="en-US" altLang="zh-CN" dirty="0">
                    <a:solidFill>
                      <a:srgbClr val="FFFFFF"/>
                    </a:solidFill>
                    <a:latin typeface="Times New Roman" panose="02020603050405020304" pitchFamily="18" charset="0"/>
                    <a:ea typeface="黑体" panose="02010609060101010101" pitchFamily="49" charset="-122"/>
                  </a:rPr>
                  <a:t>RF</a:t>
                </a:r>
                <a:r>
                  <a:rPr lang="zh-CN" altLang="en-US" dirty="0">
                    <a:solidFill>
                      <a:srgbClr val="FFFFFF"/>
                    </a:solidFill>
                    <a:latin typeface="Times New Roman" panose="02020603050405020304" pitchFamily="18" charset="0"/>
                    <a:ea typeface="黑体" panose="02010609060101010101" pitchFamily="49" charset="-122"/>
                  </a:rPr>
                  <a:t>（</a:t>
                </a:r>
                <a:r>
                  <a:rPr lang="en-US" altLang="zh-CN" dirty="0">
                    <a:solidFill>
                      <a:srgbClr val="FFFFFF"/>
                    </a:solidFill>
                    <a:latin typeface="Times New Roman" panose="02020603050405020304" pitchFamily="18" charset="0"/>
                    <a:ea typeface="黑体" panose="02010609060101010101" pitchFamily="49" charset="-122"/>
                  </a:rPr>
                  <a:t>19</a:t>
                </a:r>
                <a:r>
                  <a:rPr lang="zh-CN" altLang="en-US" dirty="0">
                    <a:solidFill>
                      <a:srgbClr val="FFFFFF"/>
                    </a:solidFill>
                    <a:latin typeface="Times New Roman" panose="02020603050405020304" pitchFamily="18" charset="0"/>
                    <a:ea typeface="黑体" panose="02010609060101010101" pitchFamily="49" charset="-122"/>
                  </a:rPr>
                  <a:t>）</a:t>
                </a:r>
                <a:endParaRPr lang="zh-CN" altLang="en-US" dirty="0">
                  <a:solidFill>
                    <a:srgbClr val="FFFFFF"/>
                  </a:solidFill>
                  <a:latin typeface="Times New Roman" panose="02020603050405020304" pitchFamily="18" charset="0"/>
                  <a:ea typeface="黑体" panose="02010609060101010101" pitchFamily="49" charset="-122"/>
                </a:endParaRPr>
              </a:p>
            </p:txBody>
          </p:sp>
        </p:grpSp>
        <p:pic>
          <p:nvPicPr>
            <p:cNvPr id="17" name="图片 16"/>
            <p:cNvPicPr>
              <a:picLocks noChangeAspect="1"/>
            </p:cNvPicPr>
            <p:nvPr/>
          </p:nvPicPr>
          <p:blipFill>
            <a:blip r:embed="rId3"/>
            <a:stretch>
              <a:fillRect/>
            </a:stretch>
          </p:blipFill>
          <p:spPr>
            <a:xfrm>
              <a:off x="482367" y="1268001"/>
              <a:ext cx="1845542" cy="1772835"/>
            </a:xfrm>
            <a:prstGeom prst="rect">
              <a:avLst/>
            </a:prstGeom>
          </p:spPr>
        </p:pic>
      </p:grpSp>
      <p:grpSp>
        <p:nvGrpSpPr>
          <p:cNvPr id="22" name="组合 21"/>
          <p:cNvGrpSpPr/>
          <p:nvPr/>
        </p:nvGrpSpPr>
        <p:grpSpPr>
          <a:xfrm>
            <a:off x="6760918" y="1469726"/>
            <a:ext cx="2212506" cy="2149252"/>
            <a:chOff x="6096000" y="2305493"/>
            <a:chExt cx="2212506" cy="2149252"/>
          </a:xfrm>
        </p:grpSpPr>
        <p:grpSp>
          <p:nvGrpSpPr>
            <p:cNvPr id="23" name="组合 22"/>
            <p:cNvGrpSpPr/>
            <p:nvPr/>
          </p:nvGrpSpPr>
          <p:grpSpPr>
            <a:xfrm>
              <a:off x="6096000" y="4085413"/>
              <a:ext cx="2212506" cy="369332"/>
              <a:chOff x="236683" y="6372528"/>
              <a:chExt cx="6927050" cy="369332"/>
            </a:xfrm>
          </p:grpSpPr>
          <p:sp>
            <p:nvSpPr>
              <p:cNvPr id="25" name="矩形: 圆角 24"/>
              <p:cNvSpPr/>
              <p:nvPr/>
            </p:nvSpPr>
            <p:spPr>
              <a:xfrm>
                <a:off x="618233" y="6384281"/>
                <a:ext cx="5775312"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26" name="文本框 25"/>
              <p:cNvSpPr txBox="1"/>
              <p:nvPr/>
            </p:nvSpPr>
            <p:spPr>
              <a:xfrm>
                <a:off x="236683" y="6372528"/>
                <a:ext cx="6927050" cy="369332"/>
              </a:xfrm>
              <a:prstGeom prst="rect">
                <a:avLst/>
              </a:prstGeom>
              <a:noFill/>
            </p:spPr>
            <p:txBody>
              <a:bodyPr wrap="square" rtlCol="0">
                <a:spAutoFit/>
              </a:bodyPr>
              <a:lstStyle/>
              <a:p>
                <a:pPr algn="ctr"/>
                <a:r>
                  <a:rPr lang="en-US" altLang="zh-CN" dirty="0">
                    <a:solidFill>
                      <a:srgbClr val="FFFFFF"/>
                    </a:solidFill>
                    <a:latin typeface="Times New Roman" panose="02020603050405020304" pitchFamily="18" charset="0"/>
                    <a:ea typeface="黑体" panose="02010609060101010101" pitchFamily="49" charset="-122"/>
                  </a:rPr>
                  <a:t>SVM</a:t>
                </a:r>
                <a:r>
                  <a:rPr lang="zh-CN" altLang="en-US" dirty="0">
                    <a:solidFill>
                      <a:srgbClr val="FFFFFF"/>
                    </a:solidFill>
                    <a:latin typeface="Times New Roman" panose="02020603050405020304" pitchFamily="18" charset="0"/>
                    <a:ea typeface="黑体" panose="02010609060101010101" pitchFamily="49" charset="-122"/>
                  </a:rPr>
                  <a:t>（</a:t>
                </a:r>
                <a:r>
                  <a:rPr lang="en-US" altLang="zh-CN" dirty="0">
                    <a:solidFill>
                      <a:srgbClr val="FFFFFF"/>
                    </a:solidFill>
                    <a:latin typeface="Times New Roman" panose="02020603050405020304" pitchFamily="18" charset="0"/>
                    <a:ea typeface="黑体" panose="02010609060101010101" pitchFamily="49" charset="-122"/>
                  </a:rPr>
                  <a:t>17/19</a:t>
                </a:r>
                <a:r>
                  <a:rPr lang="zh-CN" altLang="en-US" dirty="0">
                    <a:solidFill>
                      <a:srgbClr val="FFFFFF"/>
                    </a:solidFill>
                    <a:latin typeface="Times New Roman" panose="02020603050405020304" pitchFamily="18" charset="0"/>
                    <a:ea typeface="黑体" panose="02010609060101010101" pitchFamily="49" charset="-122"/>
                  </a:rPr>
                  <a:t>）</a:t>
                </a:r>
                <a:endParaRPr lang="zh-CN" altLang="en-US" dirty="0">
                  <a:solidFill>
                    <a:srgbClr val="FFFFFF"/>
                  </a:solidFill>
                  <a:latin typeface="Times New Roman" panose="02020603050405020304" pitchFamily="18" charset="0"/>
                  <a:ea typeface="黑体" panose="02010609060101010101" pitchFamily="49" charset="-122"/>
                </a:endParaRPr>
              </a:p>
            </p:txBody>
          </p:sp>
        </p:grpSp>
        <p:pic>
          <p:nvPicPr>
            <p:cNvPr id="24" name="图片 23"/>
            <p:cNvPicPr>
              <a:picLocks noChangeAspect="1"/>
            </p:cNvPicPr>
            <p:nvPr/>
          </p:nvPicPr>
          <p:blipFill>
            <a:blip r:embed="rId4"/>
            <a:stretch>
              <a:fillRect/>
            </a:stretch>
          </p:blipFill>
          <p:spPr>
            <a:xfrm>
              <a:off x="6217800" y="2305493"/>
              <a:ext cx="1846800" cy="1774044"/>
            </a:xfrm>
            <a:prstGeom prst="rect">
              <a:avLst/>
            </a:prstGeom>
          </p:spPr>
        </p:pic>
      </p:grpSp>
      <p:graphicFrame>
        <p:nvGraphicFramePr>
          <p:cNvPr id="27" name="表格 26"/>
          <p:cNvGraphicFramePr>
            <a:graphicFrameLocks noGrp="1"/>
          </p:cNvGraphicFramePr>
          <p:nvPr/>
        </p:nvGraphicFramePr>
        <p:xfrm>
          <a:off x="8908697" y="1869007"/>
          <a:ext cx="2880000" cy="1661160"/>
        </p:xfrm>
        <a:graphic>
          <a:graphicData uri="http://schemas.openxmlformats.org/drawingml/2006/table">
            <a:tbl>
              <a:tblPr firstRow="1" bandRow="1">
                <a:tableStyleId>{5C22544A-7EE6-4342-B048-85BDC9FD1C3A}</a:tableStyleId>
              </a:tblPr>
              <a:tblGrid>
                <a:gridCol w="720000"/>
                <a:gridCol w="720000"/>
                <a:gridCol w="720000"/>
                <a:gridCol w="720000"/>
              </a:tblGrid>
              <a:tr h="301844">
                <a:tc>
                  <a:txBody>
                    <a:bodyPr/>
                    <a:lstStyle/>
                    <a:p>
                      <a:pPr algn="ctr"/>
                      <a:r>
                        <a:rPr lang="zh-CN" altLang="en-US" sz="1700" baseline="0" dirty="0">
                          <a:solidFill>
                            <a:schemeClr val="tx1"/>
                          </a:solidFill>
                          <a:latin typeface="Times New Roman" panose="02020603050405020304" pitchFamily="18" charset="0"/>
                          <a:ea typeface="黑体" panose="02010609060101010101" pitchFamily="49" charset="-122"/>
                        </a:rPr>
                        <a:t>围岩类别</a:t>
                      </a:r>
                      <a:endParaRPr lang="zh-CN" altLang="en-US" sz="1700" baseline="0" dirty="0">
                        <a:solidFill>
                          <a:schemeClr val="tx1"/>
                        </a:solidFill>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700" i="0" baseline="0" dirty="0">
                          <a:solidFill>
                            <a:schemeClr val="tx1"/>
                          </a:solidFill>
                          <a:latin typeface="Times New Roman" panose="02020603050405020304" pitchFamily="18" charset="0"/>
                          <a:ea typeface="黑体" panose="02010609060101010101" pitchFamily="49" charset="-122"/>
                        </a:rPr>
                        <a:t>RF</a:t>
                      </a:r>
                      <a:endParaRPr lang="zh-CN" altLang="en-US" sz="1700" baseline="-25000" dirty="0">
                        <a:solidFill>
                          <a:schemeClr val="tx1"/>
                        </a:solidFill>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700" i="0" baseline="0" dirty="0">
                          <a:solidFill>
                            <a:schemeClr val="tx1"/>
                          </a:solidFill>
                          <a:latin typeface="Times New Roman" panose="02020603050405020304" pitchFamily="18" charset="0"/>
                          <a:ea typeface="黑体" panose="02010609060101010101" pitchFamily="49" charset="-122"/>
                        </a:rPr>
                        <a:t>SVM</a:t>
                      </a:r>
                      <a:endParaRPr lang="zh-CN" altLang="en-US" sz="1700" baseline="-25000" dirty="0">
                        <a:solidFill>
                          <a:schemeClr val="tx1"/>
                        </a:solidFill>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zh-CN" altLang="en-US" sz="1700" baseline="0" dirty="0">
                          <a:solidFill>
                            <a:schemeClr val="tx1"/>
                          </a:solidFill>
                          <a:latin typeface="Times New Roman" panose="02020603050405020304" pitchFamily="18" charset="0"/>
                          <a:ea typeface="黑体" panose="02010609060101010101" pitchFamily="49" charset="-122"/>
                        </a:rPr>
                        <a:t>参考</a:t>
                      </a:r>
                      <a:endParaRPr lang="zh-CN" altLang="en-US" sz="1700" baseline="-25000" dirty="0">
                        <a:solidFill>
                          <a:schemeClr val="tx1"/>
                        </a:solidFill>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r>
              <a:tr h="301844">
                <a:tc>
                  <a:txBody>
                    <a:bodyPr/>
                    <a:lstStyle/>
                    <a:p>
                      <a:pPr algn="ctr"/>
                      <a:r>
                        <a:rPr lang="en-US" altLang="zh-CN" sz="1700" baseline="0" dirty="0">
                          <a:latin typeface="Times New Roman" panose="02020603050405020304" pitchFamily="18" charset="0"/>
                          <a:ea typeface="黑体" panose="02010609060101010101" pitchFamily="49" charset="-122"/>
                        </a:rPr>
                        <a:t>Ⅱ/Ⅲ</a:t>
                      </a:r>
                      <a:endParaRPr lang="zh-CN" altLang="en-US" sz="1700" baseline="0" dirty="0">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solidFill>
                      <a:schemeClr val="bg1"/>
                    </a:solidFill>
                  </a:tcPr>
                </a:tc>
                <a:tc>
                  <a:txBody>
                    <a:bodyPr/>
                    <a:lstStyle/>
                    <a:p>
                      <a:pPr algn="ctr"/>
                      <a:r>
                        <a:rPr lang="en-US" altLang="zh-CN" sz="1700" baseline="0" dirty="0">
                          <a:latin typeface="Times New Roman" panose="02020603050405020304" pitchFamily="18" charset="0"/>
                          <a:ea typeface="黑体" panose="02010609060101010101" pitchFamily="49" charset="-122"/>
                        </a:rPr>
                        <a:t>0.96</a:t>
                      </a:r>
                      <a:endParaRPr lang="zh-CN" altLang="en-US" sz="1700" baseline="0" dirty="0">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solidFill>
                      <a:schemeClr val="bg1"/>
                    </a:solidFill>
                  </a:tcPr>
                </a:tc>
                <a:tc>
                  <a:txBody>
                    <a:bodyPr/>
                    <a:lstStyle/>
                    <a:p>
                      <a:pPr algn="ctr"/>
                      <a:r>
                        <a:rPr lang="en-US" altLang="zh-CN" sz="1700" baseline="0" dirty="0">
                          <a:latin typeface="Times New Roman" panose="02020603050405020304" pitchFamily="18" charset="0"/>
                          <a:ea typeface="黑体" panose="02010609060101010101" pitchFamily="49" charset="-122"/>
                        </a:rPr>
                        <a:t>0.90</a:t>
                      </a:r>
                      <a:endParaRPr lang="zh-CN" altLang="en-US" sz="1700" baseline="0" dirty="0">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solidFill>
                      <a:schemeClr val="bg1"/>
                    </a:solidFill>
                  </a:tcPr>
                </a:tc>
                <a:tc>
                  <a:txBody>
                    <a:bodyPr/>
                    <a:lstStyle/>
                    <a:p>
                      <a:pPr algn="ctr"/>
                      <a:r>
                        <a:rPr lang="en-US" altLang="zh-CN" sz="1700" baseline="0" dirty="0">
                          <a:latin typeface="Times New Roman" panose="02020603050405020304" pitchFamily="18" charset="0"/>
                          <a:ea typeface="黑体" panose="02010609060101010101" pitchFamily="49" charset="-122"/>
                        </a:rPr>
                        <a:t>0.84</a:t>
                      </a:r>
                      <a:endParaRPr lang="zh-CN" altLang="en-US" sz="1700" baseline="0" dirty="0">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solidFill>
                      <a:schemeClr val="bg1"/>
                    </a:solidFill>
                  </a:tcPr>
                </a:tc>
              </a:tr>
              <a:tr h="301844">
                <a:tc>
                  <a:txBody>
                    <a:bodyPr/>
                    <a:lstStyle/>
                    <a:p>
                      <a:pPr algn="ctr"/>
                      <a:r>
                        <a:rPr lang="en-US" altLang="zh-CN" sz="1700" baseline="0" dirty="0">
                          <a:latin typeface="Times New Roman" panose="02020603050405020304" pitchFamily="18" charset="0"/>
                          <a:ea typeface="黑体" panose="02010609060101010101" pitchFamily="49" charset="-122"/>
                        </a:rPr>
                        <a:t>Ⅳ/Ⅴ</a:t>
                      </a:r>
                      <a:endParaRPr lang="zh-CN" altLang="en-US" dirty="0"/>
                    </a:p>
                  </a:txBody>
                  <a:tcPr anchor="ctr">
                    <a:solidFill>
                      <a:schemeClr val="bg1"/>
                    </a:solidFill>
                  </a:tcPr>
                </a:tc>
                <a:tc>
                  <a:txBody>
                    <a:bodyPr/>
                    <a:lstStyle/>
                    <a:p>
                      <a:pPr algn="ctr"/>
                      <a:r>
                        <a:rPr lang="en-US" altLang="zh-CN" sz="1700" baseline="0" dirty="0">
                          <a:latin typeface="Times New Roman" panose="02020603050405020304" pitchFamily="18" charset="0"/>
                          <a:ea typeface="黑体" panose="02010609060101010101" pitchFamily="49" charset="-122"/>
                        </a:rPr>
                        <a:t>0.95</a:t>
                      </a:r>
                      <a:endParaRPr lang="zh-CN" altLang="en-US" sz="1700" baseline="0" dirty="0">
                        <a:latin typeface="Times New Roman" panose="02020603050405020304" pitchFamily="18" charset="0"/>
                        <a:ea typeface="黑体" panose="02010609060101010101" pitchFamily="49" charset="-122"/>
                      </a:endParaRPr>
                    </a:p>
                  </a:txBody>
                  <a:tcPr anchor="ctr">
                    <a:solidFill>
                      <a:schemeClr val="bg1"/>
                    </a:solidFill>
                  </a:tcPr>
                </a:tc>
                <a:tc>
                  <a:txBody>
                    <a:bodyPr/>
                    <a:lstStyle/>
                    <a:p>
                      <a:pPr algn="ctr"/>
                      <a:r>
                        <a:rPr lang="en-US" altLang="zh-CN" sz="1700" baseline="0" dirty="0">
                          <a:latin typeface="Times New Roman" panose="02020603050405020304" pitchFamily="18" charset="0"/>
                          <a:ea typeface="黑体" panose="02010609060101010101" pitchFamily="49" charset="-122"/>
                        </a:rPr>
                        <a:t>0.89</a:t>
                      </a:r>
                      <a:endParaRPr lang="zh-CN" altLang="en-US" sz="1700" baseline="0" dirty="0">
                        <a:latin typeface="Times New Roman" panose="02020603050405020304" pitchFamily="18" charset="0"/>
                        <a:ea typeface="黑体" panose="02010609060101010101" pitchFamily="49" charset="-122"/>
                      </a:endParaRPr>
                    </a:p>
                  </a:txBody>
                  <a:tcPr anchor="ctr">
                    <a:solidFill>
                      <a:schemeClr val="bg1"/>
                    </a:solidFill>
                  </a:tcPr>
                </a:tc>
                <a:tc>
                  <a:txBody>
                    <a:bodyPr/>
                    <a:lstStyle/>
                    <a:p>
                      <a:pPr algn="ctr"/>
                      <a:r>
                        <a:rPr lang="en-US" altLang="zh-CN" sz="1700" baseline="0" dirty="0">
                          <a:latin typeface="Times New Roman" panose="02020603050405020304" pitchFamily="18" charset="0"/>
                          <a:ea typeface="黑体" panose="02010609060101010101" pitchFamily="49" charset="-122"/>
                        </a:rPr>
                        <a:t>0.82</a:t>
                      </a:r>
                      <a:endParaRPr lang="zh-CN" altLang="en-US" sz="1700" baseline="0" dirty="0">
                        <a:latin typeface="Times New Roman" panose="02020603050405020304" pitchFamily="18" charset="0"/>
                        <a:ea typeface="黑体" panose="02010609060101010101" pitchFamily="49" charset="-122"/>
                      </a:endParaRPr>
                    </a:p>
                  </a:txBody>
                  <a:tcPr anchor="ctr">
                    <a:solidFill>
                      <a:schemeClr val="bg1"/>
                    </a:solidFill>
                  </a:tcPr>
                </a:tc>
              </a:tr>
              <a:tr h="301844">
                <a:tc>
                  <a:txBody>
                    <a:bodyPr/>
                    <a:lstStyle/>
                    <a:p>
                      <a:pPr algn="ctr"/>
                      <a:r>
                        <a:rPr lang="zh-CN" altLang="en-US" sz="1700" baseline="0" dirty="0">
                          <a:latin typeface="Times New Roman" panose="02020603050405020304" pitchFamily="18" charset="0"/>
                          <a:ea typeface="黑体" panose="02010609060101010101" pitchFamily="49" charset="-122"/>
                        </a:rPr>
                        <a:t>平均</a:t>
                      </a:r>
                      <a:endParaRPr lang="zh-CN" altLang="en-US" sz="1700" baseline="0" dirty="0">
                        <a:latin typeface="Times New Roman" panose="02020603050405020304" pitchFamily="18" charset="0"/>
                        <a:ea typeface="黑体" panose="02010609060101010101" pitchFamily="49" charset="-122"/>
                      </a:endParaRPr>
                    </a:p>
                  </a:txBody>
                  <a:tcPr anchor="ctr">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700" baseline="0" dirty="0">
                          <a:latin typeface="Times New Roman" panose="02020603050405020304" pitchFamily="18" charset="0"/>
                          <a:ea typeface="黑体" panose="02010609060101010101" pitchFamily="49" charset="-122"/>
                        </a:rPr>
                        <a:t>0.95</a:t>
                      </a:r>
                      <a:endParaRPr lang="zh-CN" altLang="en-US" sz="1700" baseline="0" dirty="0">
                        <a:latin typeface="Times New Roman" panose="02020603050405020304" pitchFamily="18" charset="0"/>
                        <a:ea typeface="黑体" panose="02010609060101010101" pitchFamily="49" charset="-122"/>
                      </a:endParaRPr>
                    </a:p>
                  </a:txBody>
                  <a:tcPr anchor="ctr">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700" baseline="0" dirty="0">
                          <a:latin typeface="Times New Roman" panose="02020603050405020304" pitchFamily="18" charset="0"/>
                          <a:ea typeface="黑体" panose="02010609060101010101" pitchFamily="49" charset="-122"/>
                        </a:rPr>
                        <a:t>0.90</a:t>
                      </a:r>
                      <a:endParaRPr lang="zh-CN" altLang="en-US" sz="1700" baseline="0" dirty="0">
                        <a:latin typeface="Times New Roman" panose="02020603050405020304" pitchFamily="18" charset="0"/>
                        <a:ea typeface="黑体" panose="02010609060101010101" pitchFamily="49" charset="-122"/>
                      </a:endParaRPr>
                    </a:p>
                  </a:txBody>
                  <a:tcPr anchor="ctr">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700" baseline="0" dirty="0">
                          <a:latin typeface="Times New Roman" panose="02020603050405020304" pitchFamily="18" charset="0"/>
                          <a:ea typeface="黑体" panose="02010609060101010101" pitchFamily="49" charset="-122"/>
                        </a:rPr>
                        <a:t>0.83</a:t>
                      </a:r>
                      <a:endParaRPr lang="zh-CN" altLang="en-US" sz="1700" baseline="0" dirty="0">
                        <a:latin typeface="Times New Roman" panose="02020603050405020304" pitchFamily="18" charset="0"/>
                        <a:ea typeface="黑体" panose="02010609060101010101" pitchFamily="49" charset="-122"/>
                      </a:endParaRPr>
                    </a:p>
                  </a:txBody>
                  <a:tcPr anchor="ctr">
                    <a:lnB w="28575" cap="flat" cmpd="sng" algn="ctr">
                      <a:solidFill>
                        <a:schemeClr val="tx1"/>
                      </a:solidFill>
                      <a:prstDash val="solid"/>
                      <a:round/>
                      <a:headEnd type="none" w="med" len="med"/>
                      <a:tailEnd type="none" w="med" len="med"/>
                    </a:lnB>
                    <a:solidFill>
                      <a:schemeClr val="bg1"/>
                    </a:solidFill>
                  </a:tcPr>
                </a:tc>
              </a:tr>
            </a:tbl>
          </a:graphicData>
        </a:graphic>
      </p:graphicFrame>
      <p:sp>
        <p:nvSpPr>
          <p:cNvPr id="28" name="文本框 27"/>
          <p:cNvSpPr txBox="1"/>
          <p:nvPr/>
        </p:nvSpPr>
        <p:spPr>
          <a:xfrm>
            <a:off x="345440" y="801297"/>
            <a:ext cx="3342640" cy="495585"/>
          </a:xfrm>
          <a:prstGeom prst="rect">
            <a:avLst/>
          </a:prstGeom>
          <a:noFill/>
          <a:ln w="19050">
            <a:noFill/>
            <a:prstDash val="dash"/>
          </a:ln>
        </p:spPr>
        <p:txBody>
          <a:bodyPr wrap="square" rtlCol="0">
            <a:spAutoFit/>
          </a:bodyPr>
          <a:lstStyle/>
          <a:p>
            <a:pPr algn="just" hangingPunct="1">
              <a:lnSpc>
                <a:spcPct val="150000"/>
              </a:lnSpc>
            </a:pPr>
            <a:r>
              <a:rPr lang="en-US" altLang="zh-CN" sz="2000" b="1" dirty="0">
                <a:latin typeface="Times New Roman" panose="02020603050405020304" pitchFamily="18" charset="0"/>
                <a:ea typeface="黑体" panose="02010609060101010101" pitchFamily="49" charset="-122"/>
              </a:rPr>
              <a:t>3.5.1  </a:t>
            </a:r>
            <a:r>
              <a:rPr lang="zh-CN" altLang="en-US" sz="2000" b="1" dirty="0">
                <a:latin typeface="Times New Roman" panose="02020603050405020304" pitchFamily="18" charset="0"/>
                <a:ea typeface="黑体" panose="02010609060101010101" pitchFamily="49" charset="-122"/>
              </a:rPr>
              <a:t>输入特征敏感性分析</a:t>
            </a:r>
            <a:endParaRPr lang="en-US" altLang="zh-CN" sz="2000" b="1" dirty="0">
              <a:latin typeface="Times New Roman" panose="02020603050405020304" pitchFamily="18" charset="0"/>
              <a:ea typeface="黑体" panose="02010609060101010101" pitchFamily="49" charset="-122"/>
            </a:endParaRPr>
          </a:p>
        </p:txBody>
      </p:sp>
      <p:sp>
        <p:nvSpPr>
          <p:cNvPr id="30" name="矩形 29"/>
          <p:cNvSpPr/>
          <p:nvPr/>
        </p:nvSpPr>
        <p:spPr>
          <a:xfrm>
            <a:off x="4815154" y="883920"/>
            <a:ext cx="7143165" cy="2903135"/>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4815154" y="801297"/>
            <a:ext cx="3342640" cy="495585"/>
          </a:xfrm>
          <a:prstGeom prst="rect">
            <a:avLst/>
          </a:prstGeom>
          <a:noFill/>
          <a:ln w="19050">
            <a:noFill/>
            <a:prstDash val="dash"/>
          </a:ln>
        </p:spPr>
        <p:txBody>
          <a:bodyPr wrap="square" rtlCol="0">
            <a:spAutoFit/>
          </a:bodyPr>
          <a:lstStyle/>
          <a:p>
            <a:pPr algn="just" hangingPunct="1">
              <a:lnSpc>
                <a:spcPct val="150000"/>
              </a:lnSpc>
            </a:pPr>
            <a:r>
              <a:rPr lang="en-US" altLang="zh-CN" sz="2000" b="1" dirty="0">
                <a:latin typeface="Times New Roman" panose="02020603050405020304" pitchFamily="18" charset="0"/>
                <a:ea typeface="黑体" panose="02010609060101010101" pitchFamily="49" charset="-122"/>
              </a:rPr>
              <a:t>3.5.2  </a:t>
            </a:r>
            <a:r>
              <a:rPr lang="zh-CN" altLang="en-US" sz="2000" b="1" dirty="0">
                <a:latin typeface="Times New Roman" panose="02020603050405020304" pitchFamily="18" charset="0"/>
                <a:ea typeface="黑体" panose="02010609060101010101" pitchFamily="49" charset="-122"/>
              </a:rPr>
              <a:t>机器学习算法对比</a:t>
            </a:r>
            <a:endParaRPr lang="en-US" altLang="zh-CN" sz="2000" b="1" dirty="0">
              <a:latin typeface="Times New Roman" panose="02020603050405020304" pitchFamily="18" charset="0"/>
              <a:ea typeface="黑体" panose="02010609060101010101" pitchFamily="49" charset="-122"/>
            </a:endParaRPr>
          </a:p>
        </p:txBody>
      </p:sp>
      <p:sp>
        <p:nvSpPr>
          <p:cNvPr id="35" name="文本框 34"/>
          <p:cNvSpPr txBox="1"/>
          <p:nvPr/>
        </p:nvSpPr>
        <p:spPr>
          <a:xfrm>
            <a:off x="9314859" y="1422771"/>
            <a:ext cx="2212506" cy="369332"/>
          </a:xfrm>
          <a:prstGeom prst="rect">
            <a:avLst/>
          </a:prstGeom>
          <a:noFill/>
        </p:spPr>
        <p:txBody>
          <a:bodyPr wrap="square" rtlCol="0">
            <a:spAutoFit/>
          </a:bodyPr>
          <a:lstStyle/>
          <a:p>
            <a:pPr algn="ctr"/>
            <a:r>
              <a:rPr lang="zh-CN" altLang="en-US" b="1" dirty="0">
                <a:latin typeface="Times New Roman" panose="02020603050405020304" pitchFamily="18" charset="0"/>
                <a:ea typeface="黑体" panose="02010609060101010101" pitchFamily="49" charset="-122"/>
              </a:rPr>
              <a:t>测试集</a:t>
            </a:r>
            <a:r>
              <a:rPr lang="en-US" altLang="zh-CN" b="1" i="1" dirty="0">
                <a:latin typeface="Times New Roman" panose="02020603050405020304" pitchFamily="18" charset="0"/>
                <a:ea typeface="黑体" panose="02010609060101010101" pitchFamily="49" charset="-122"/>
              </a:rPr>
              <a:t>F</a:t>
            </a:r>
            <a:r>
              <a:rPr lang="en-US" altLang="zh-CN" b="1" baseline="-25000" dirty="0">
                <a:latin typeface="Times New Roman" panose="02020603050405020304" pitchFamily="18" charset="0"/>
                <a:ea typeface="黑体" panose="02010609060101010101" pitchFamily="49" charset="-122"/>
              </a:rPr>
              <a:t>1</a:t>
            </a:r>
            <a:r>
              <a:rPr lang="zh-CN" altLang="en-US" b="1" dirty="0">
                <a:latin typeface="Times New Roman" panose="02020603050405020304" pitchFamily="18" charset="0"/>
                <a:ea typeface="黑体" panose="02010609060101010101" pitchFamily="49" charset="-122"/>
              </a:rPr>
              <a:t>对比表</a:t>
            </a:r>
            <a:endParaRPr lang="zh-CN" altLang="en-US" b="1" baseline="-25000" dirty="0">
              <a:latin typeface="Times New Roman" panose="02020603050405020304" pitchFamily="18" charset="0"/>
              <a:ea typeface="黑体" panose="02010609060101010101" pitchFamily="49" charset="-122"/>
            </a:endParaRPr>
          </a:p>
        </p:txBody>
      </p:sp>
      <p:sp>
        <p:nvSpPr>
          <p:cNvPr id="36" name="矩形 35"/>
          <p:cNvSpPr/>
          <p:nvPr/>
        </p:nvSpPr>
        <p:spPr>
          <a:xfrm>
            <a:off x="4815154" y="3946657"/>
            <a:ext cx="7143165" cy="2747191"/>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1310640" y="1306468"/>
            <a:ext cx="1691639" cy="484556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对话气泡: 圆角矩形 38"/>
          <p:cNvSpPr/>
          <p:nvPr/>
        </p:nvSpPr>
        <p:spPr>
          <a:xfrm>
            <a:off x="3679806" y="1296882"/>
            <a:ext cx="4204437" cy="1111037"/>
          </a:xfrm>
          <a:prstGeom prst="wedgeRoundRectCallout">
            <a:avLst>
              <a:gd name="adj1" fmla="val -80773"/>
              <a:gd name="adj2" fmla="val 142855"/>
              <a:gd name="adj3" fmla="val 16667"/>
            </a:avLst>
          </a:prstGeom>
          <a:solidFill>
            <a:srgbClr val="FFFFFF"/>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FF0000"/>
                </a:solidFill>
                <a:latin typeface="Times New Roman" panose="02020603050405020304" pitchFamily="18" charset="0"/>
                <a:ea typeface="黑体" panose="02010609060101010101" pitchFamily="49" charset="-122"/>
              </a:rPr>
              <a:t>基于树的模型二分类精度最高，但四分类精度最低，模型稳定性差。</a:t>
            </a:r>
            <a:endParaRPr lang="zh-CN" altLang="en-US" sz="2000" dirty="0">
              <a:solidFill>
                <a:srgbClr val="FF0000"/>
              </a:solidFill>
              <a:latin typeface="Times New Roman" panose="02020603050405020304" pitchFamily="18" charset="0"/>
              <a:ea typeface="黑体" panose="02010609060101010101" pitchFamily="49" charset="-122"/>
            </a:endParaRPr>
          </a:p>
        </p:txBody>
      </p:sp>
      <p:sp>
        <p:nvSpPr>
          <p:cNvPr id="40" name="矩形 39"/>
          <p:cNvSpPr/>
          <p:nvPr/>
        </p:nvSpPr>
        <p:spPr>
          <a:xfrm>
            <a:off x="2995667" y="1306468"/>
            <a:ext cx="1545129" cy="484556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对话气泡: 圆角矩形 40"/>
          <p:cNvSpPr/>
          <p:nvPr/>
        </p:nvSpPr>
        <p:spPr>
          <a:xfrm>
            <a:off x="4780499" y="1296882"/>
            <a:ext cx="4204437" cy="1111037"/>
          </a:xfrm>
          <a:prstGeom prst="wedgeRoundRectCallout">
            <a:avLst>
              <a:gd name="adj1" fmla="val -80773"/>
              <a:gd name="adj2" fmla="val 142855"/>
              <a:gd name="adj3" fmla="val 16667"/>
            </a:avLst>
          </a:prstGeom>
          <a:solidFill>
            <a:srgbClr val="FFFFFF"/>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FF0000"/>
                </a:solidFill>
                <a:latin typeface="Times New Roman" panose="02020603050405020304" pitchFamily="18" charset="0"/>
                <a:ea typeface="黑体" panose="02010609060101010101" pitchFamily="49" charset="-122"/>
              </a:rPr>
              <a:t>神经网络分类精度中等，泛化能力最优，但对输入特征最敏感。</a:t>
            </a:r>
            <a:endParaRPr lang="zh-CN" altLang="en-US" sz="2000" dirty="0">
              <a:solidFill>
                <a:srgbClr val="FF0000"/>
              </a:solidFill>
              <a:latin typeface="Times New Roman" panose="02020603050405020304" pitchFamily="18" charset="0"/>
              <a:ea typeface="黑体" panose="02010609060101010101" pitchFamily="49" charset="-122"/>
            </a:endParaRPr>
          </a:p>
        </p:txBody>
      </p:sp>
      <p:sp>
        <p:nvSpPr>
          <p:cNvPr id="42" name="矩形 41"/>
          <p:cNvSpPr/>
          <p:nvPr/>
        </p:nvSpPr>
        <p:spPr>
          <a:xfrm>
            <a:off x="887458" y="1306468"/>
            <a:ext cx="339177" cy="484556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对话气泡: 圆角矩形 42"/>
          <p:cNvSpPr/>
          <p:nvPr/>
        </p:nvSpPr>
        <p:spPr>
          <a:xfrm>
            <a:off x="2329707" y="1296882"/>
            <a:ext cx="4204437" cy="1111037"/>
          </a:xfrm>
          <a:prstGeom prst="wedgeRoundRectCallout">
            <a:avLst>
              <a:gd name="adj1" fmla="val -80773"/>
              <a:gd name="adj2" fmla="val 142855"/>
              <a:gd name="adj3" fmla="val 16667"/>
            </a:avLst>
          </a:prstGeom>
          <a:solidFill>
            <a:srgbClr val="FFFFFF"/>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hangingPunct="1"/>
            <a:r>
              <a:rPr lang="en-US" altLang="zh-CN" sz="2000" dirty="0">
                <a:solidFill>
                  <a:srgbClr val="FF0000"/>
                </a:solidFill>
                <a:latin typeface="Times New Roman" panose="02020603050405020304" pitchFamily="18" charset="0"/>
                <a:ea typeface="黑体" panose="02010609060101010101" pitchFamily="49" charset="-122"/>
              </a:rPr>
              <a:t>SVM</a:t>
            </a:r>
            <a:r>
              <a:rPr lang="zh-CN" altLang="en-US" sz="2000" dirty="0">
                <a:solidFill>
                  <a:srgbClr val="FF0000"/>
                </a:solidFill>
                <a:latin typeface="Times New Roman" panose="02020603050405020304" pitchFamily="18" charset="0"/>
                <a:ea typeface="黑体" panose="02010609060101010101" pitchFamily="49" charset="-122"/>
              </a:rPr>
              <a:t>不论采取何种输入，四分类和二分类精度都很高、类别均衡性好。</a:t>
            </a:r>
            <a:endParaRPr lang="zh-CN" altLang="en-US" sz="2000" dirty="0">
              <a:solidFill>
                <a:srgbClr val="FF0000"/>
              </a:solidFill>
              <a:latin typeface="Times New Roman" panose="02020603050405020304" pitchFamily="18" charset="0"/>
              <a:ea typeface="黑体" panose="02010609060101010101" pitchFamily="49" charset="-122"/>
            </a:endParaRPr>
          </a:p>
        </p:txBody>
      </p:sp>
      <p:sp>
        <p:nvSpPr>
          <p:cNvPr id="44" name="文本框 43"/>
          <p:cNvSpPr txBox="1"/>
          <p:nvPr/>
        </p:nvSpPr>
        <p:spPr>
          <a:xfrm>
            <a:off x="2909111" y="2852520"/>
            <a:ext cx="7250066" cy="2342244"/>
          </a:xfrm>
          <a:prstGeom prst="rect">
            <a:avLst/>
          </a:prstGeom>
          <a:solidFill>
            <a:schemeClr val="bg1"/>
          </a:solidFill>
          <a:ln w="28575">
            <a:solidFill>
              <a:srgbClr val="FF0000"/>
            </a:solidFill>
            <a:prstDash val="solid"/>
          </a:ln>
        </p:spPr>
        <p:txBody>
          <a:bodyPr wrap="square" rtlCol="0">
            <a:spAutoFit/>
          </a:bodyPr>
          <a:lstStyle/>
          <a:p>
            <a:pPr algn="just" hangingPunct="1">
              <a:lnSpc>
                <a:spcPct val="150000"/>
              </a:lnSpc>
            </a:pPr>
            <a:r>
              <a:rPr lang="en-US" altLang="zh-CN" sz="2000" dirty="0">
                <a:solidFill>
                  <a:srgbClr val="FF0000"/>
                </a:solidFill>
                <a:latin typeface="Times New Roman" panose="02020603050405020304" pitchFamily="18" charset="0"/>
                <a:ea typeface="黑体" panose="02010609060101010101" pitchFamily="49" charset="-122"/>
              </a:rPr>
              <a:t>1</a:t>
            </a:r>
            <a:r>
              <a:rPr lang="zh-CN" altLang="en-US" sz="2000" dirty="0">
                <a:solidFill>
                  <a:srgbClr val="FF0000"/>
                </a:solidFill>
                <a:latin typeface="Times New Roman" panose="02020603050405020304" pitchFamily="18" charset="0"/>
                <a:ea typeface="黑体" panose="02010609060101010101" pitchFamily="49" charset="-122"/>
              </a:rPr>
              <a:t>、采用</a:t>
            </a:r>
            <a:r>
              <a:rPr lang="en-US" altLang="zh-CN" sz="2000" dirty="0">
                <a:solidFill>
                  <a:srgbClr val="FF0000"/>
                </a:solidFill>
                <a:latin typeface="Times New Roman" panose="02020603050405020304" pitchFamily="18" charset="0"/>
                <a:ea typeface="黑体" panose="02010609060101010101" pitchFamily="49" charset="-122"/>
              </a:rPr>
              <a:t>SVM</a:t>
            </a:r>
            <a:r>
              <a:rPr lang="zh-CN" altLang="en-US" sz="2000" dirty="0">
                <a:solidFill>
                  <a:srgbClr val="FF0000"/>
                </a:solidFill>
                <a:latin typeface="Times New Roman" panose="02020603050405020304" pitchFamily="18" charset="0"/>
                <a:ea typeface="黑体" panose="02010609060101010101" pitchFamily="49" charset="-122"/>
              </a:rPr>
              <a:t>作为围岩分类的基准模型，以</a:t>
            </a:r>
            <a:r>
              <a:rPr lang="en-US" altLang="zh-CN" sz="2000" dirty="0">
                <a:solidFill>
                  <a:srgbClr val="FF0000"/>
                </a:solidFill>
                <a:latin typeface="Times New Roman" panose="02020603050405020304" pitchFamily="18" charset="0"/>
                <a:ea typeface="黑体" panose="02010609060101010101" pitchFamily="49" charset="-122"/>
              </a:rPr>
              <a:t>SVM</a:t>
            </a:r>
            <a:r>
              <a:rPr lang="zh-CN" altLang="en-US" sz="2000" dirty="0">
                <a:solidFill>
                  <a:srgbClr val="FF0000"/>
                </a:solidFill>
                <a:latin typeface="Times New Roman" panose="02020603050405020304" pitchFamily="18" charset="0"/>
                <a:ea typeface="黑体" panose="02010609060101010101" pitchFamily="49" charset="-122"/>
              </a:rPr>
              <a:t>分类精度作为基准精度，在此基础上优化模型；</a:t>
            </a:r>
            <a:endParaRPr lang="en-US" altLang="zh-CN" sz="2000" dirty="0">
              <a:solidFill>
                <a:srgbClr val="FF0000"/>
              </a:solidFill>
              <a:latin typeface="Times New Roman" panose="02020603050405020304" pitchFamily="18" charset="0"/>
              <a:ea typeface="黑体" panose="02010609060101010101" pitchFamily="49" charset="-122"/>
            </a:endParaRPr>
          </a:p>
          <a:p>
            <a:pPr algn="just" hangingPunct="1">
              <a:lnSpc>
                <a:spcPct val="150000"/>
              </a:lnSpc>
            </a:pPr>
            <a:r>
              <a:rPr lang="en-US" altLang="zh-CN" sz="2000" dirty="0">
                <a:solidFill>
                  <a:srgbClr val="FF0000"/>
                </a:solidFill>
                <a:latin typeface="Times New Roman" panose="02020603050405020304" pitchFamily="18" charset="0"/>
                <a:ea typeface="黑体" panose="02010609060101010101" pitchFamily="49" charset="-122"/>
              </a:rPr>
              <a:t>2</a:t>
            </a:r>
            <a:r>
              <a:rPr lang="zh-CN" altLang="en-US" sz="2000" dirty="0">
                <a:solidFill>
                  <a:srgbClr val="FF0000"/>
                </a:solidFill>
                <a:latin typeface="Times New Roman" panose="02020603050405020304" pitchFamily="18" charset="0"/>
                <a:ea typeface="黑体" panose="02010609060101010101" pitchFamily="49" charset="-122"/>
              </a:rPr>
              <a:t>、引入上升段力</a:t>
            </a:r>
            <a:r>
              <a:rPr lang="en-US" altLang="zh-CN" sz="2000" dirty="0">
                <a:solidFill>
                  <a:srgbClr val="FF0000"/>
                </a:solidFill>
                <a:latin typeface="Times New Roman" panose="02020603050405020304" pitchFamily="18" charset="0"/>
                <a:ea typeface="黑体" panose="02010609060101010101" pitchFamily="49" charset="-122"/>
              </a:rPr>
              <a:t>-</a:t>
            </a:r>
            <a:r>
              <a:rPr lang="zh-CN" altLang="en-US" sz="2000" dirty="0">
                <a:solidFill>
                  <a:srgbClr val="FF0000"/>
                </a:solidFill>
                <a:latin typeface="Times New Roman" panose="02020603050405020304" pitchFamily="18" charset="0"/>
                <a:ea typeface="黑体" panose="02010609060101010101" pitchFamily="49" charset="-122"/>
              </a:rPr>
              <a:t>贯入度拟合截距可提高围岩分类精度，但精度提升有限；</a:t>
            </a:r>
            <a:endParaRPr lang="en-US" altLang="zh-CN" sz="2000" dirty="0">
              <a:solidFill>
                <a:srgbClr val="FF0000"/>
              </a:solidFill>
              <a:latin typeface="Times New Roman" panose="02020603050405020304" pitchFamily="18" charset="0"/>
              <a:ea typeface="黑体" panose="02010609060101010101" pitchFamily="49" charset="-122"/>
            </a:endParaRPr>
          </a:p>
          <a:p>
            <a:pPr algn="just" hangingPunct="1">
              <a:lnSpc>
                <a:spcPct val="150000"/>
              </a:lnSpc>
            </a:pPr>
            <a:r>
              <a:rPr lang="en-US" altLang="zh-CN" sz="2000" dirty="0">
                <a:solidFill>
                  <a:srgbClr val="FF0000"/>
                </a:solidFill>
                <a:latin typeface="Times New Roman" panose="02020603050405020304" pitchFamily="18" charset="0"/>
                <a:ea typeface="黑体" panose="02010609060101010101" pitchFamily="49" charset="-122"/>
              </a:rPr>
              <a:t>3</a:t>
            </a:r>
            <a:r>
              <a:rPr lang="zh-CN" altLang="en-US" sz="2000" dirty="0">
                <a:solidFill>
                  <a:srgbClr val="FF0000"/>
                </a:solidFill>
                <a:latin typeface="Times New Roman" panose="02020603050405020304" pitchFamily="18" charset="0"/>
                <a:ea typeface="黑体" panose="02010609060101010101" pitchFamily="49" charset="-122"/>
              </a:rPr>
              <a:t>、应当删除含有大量</a:t>
            </a:r>
            <a:r>
              <a:rPr lang="en-US" altLang="zh-CN" sz="2000" dirty="0">
                <a:solidFill>
                  <a:srgbClr val="FF0000"/>
                </a:solidFill>
                <a:latin typeface="Times New Roman" panose="02020603050405020304" pitchFamily="18" charset="0"/>
                <a:ea typeface="黑体" panose="02010609060101010101" pitchFamily="49" charset="-122"/>
              </a:rPr>
              <a:t>0</a:t>
            </a:r>
            <a:r>
              <a:rPr lang="zh-CN" altLang="en-US" sz="2000" dirty="0">
                <a:solidFill>
                  <a:srgbClr val="FF0000"/>
                </a:solidFill>
                <a:latin typeface="Times New Roman" panose="02020603050405020304" pitchFamily="18" charset="0"/>
                <a:ea typeface="黑体" panose="02010609060101010101" pitchFamily="49" charset="-122"/>
              </a:rPr>
              <a:t>值的输入，尤其是对于神经网络模型。</a:t>
            </a:r>
            <a:endParaRPr lang="en-US" altLang="zh-CN" sz="2000" dirty="0">
              <a:solidFill>
                <a:srgbClr val="FF0000"/>
              </a:solidFill>
              <a:latin typeface="Times New Roman" panose="02020603050405020304" pitchFamily="18" charset="0"/>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7"/>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39"/>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40"/>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41"/>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9" grpId="0" animBg="1"/>
      <p:bldP spid="39" grpId="1" animBg="1"/>
      <p:bldP spid="40" grpId="0" animBg="1"/>
      <p:bldP spid="40" grpId="1" animBg="1"/>
      <p:bldP spid="41" grpId="0" animBg="1"/>
      <p:bldP spid="41" grpId="1" animBg="1"/>
      <p:bldP spid="42" grpId="0" animBg="1"/>
      <p:bldP spid="43" grpId="0" animBg="1"/>
      <p:bldP spid="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fld id="{E93F98B2-3005-4B64-AA58-642B4DAC36DC}" type="slidenum">
              <a:rPr lang="zh-CN" altLang="en-US" smtClean="0"/>
            </a:fld>
            <a:endParaRPr lang="zh-CN" altLang="en-US" dirty="0"/>
          </a:p>
        </p:txBody>
      </p:sp>
      <p:pic>
        <p:nvPicPr>
          <p:cNvPr id="4" name="图片 3"/>
          <p:cNvPicPr>
            <a:picLocks noChangeAspect="1"/>
          </p:cNvPicPr>
          <p:nvPr/>
        </p:nvPicPr>
        <p:blipFill>
          <a:blip r:embed="rId1"/>
          <a:stretch>
            <a:fillRect/>
          </a:stretch>
        </p:blipFill>
        <p:spPr>
          <a:xfrm>
            <a:off x="2134043" y="880861"/>
            <a:ext cx="7923914" cy="5692976"/>
          </a:xfrm>
          <a:prstGeom prst="rect">
            <a:avLst/>
          </a:prstGeom>
        </p:spPr>
      </p:pic>
      <p:sp>
        <p:nvSpPr>
          <p:cNvPr id="5" name="矩形 4"/>
          <p:cNvSpPr>
            <a:spLocks noChangeArrowheads="1"/>
          </p:cNvSpPr>
          <p:nvPr/>
        </p:nvSpPr>
        <p:spPr bwMode="auto">
          <a:xfrm>
            <a:off x="239713" y="152400"/>
            <a:ext cx="9595167"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zh-CN" sz="3600" b="1" dirty="0">
                <a:latin typeface="Times New Roman" panose="02020603050405020304" pitchFamily="18" charset="0"/>
                <a:ea typeface="黑体" panose="02010609060101010101" pitchFamily="49" charset="-122"/>
                <a:cs typeface="Times New Roman" panose="02020603050405020304" pitchFamily="18" charset="0"/>
              </a:rPr>
              <a:t>3.6  </a:t>
            </a:r>
            <a:r>
              <a:rPr lang="zh-CN" altLang="en-US" sz="3600" b="1" dirty="0">
                <a:latin typeface="Times New Roman" panose="02020603050405020304" pitchFamily="18" charset="0"/>
                <a:ea typeface="黑体" panose="02010609060101010101" pitchFamily="49" charset="-122"/>
                <a:cs typeface="Times New Roman" panose="02020603050405020304" pitchFamily="18" charset="0"/>
              </a:rPr>
              <a:t>入围赛围岩分类结果</a:t>
            </a:r>
            <a:endParaRPr lang="zh-CN" altLang="en-US" sz="3600" b="1" dirty="0">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524000" y="-49213"/>
            <a:ext cx="9144000" cy="95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192405">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lvl="1" eaLnBrk="1" hangingPunct="1">
              <a:lnSpc>
                <a:spcPct val="120000"/>
              </a:lnSpc>
              <a:spcBef>
                <a:spcPct val="5000"/>
              </a:spcBef>
              <a:spcAft>
                <a:spcPct val="5000"/>
              </a:spcAft>
              <a:buSzPct val="95000"/>
              <a:buFont typeface="Wingdings" panose="05000000000000000000" pitchFamily="2" charset="2"/>
              <a:buNone/>
            </a:pPr>
            <a:r>
              <a:rPr lang="zh-CN" altLang="en-US" sz="4400" b="1" dirty="0">
                <a:solidFill>
                  <a:srgbClr val="FF3300"/>
                </a:solidFill>
                <a:latin typeface="黑体" panose="02010609060101010101" pitchFamily="49" charset="-122"/>
                <a:ea typeface="黑体" panose="02010609060101010101" pitchFamily="49" charset="-122"/>
              </a:rPr>
              <a:t>           汇报提纲</a:t>
            </a:r>
            <a:endParaRPr lang="zh-CN" altLang="en-US" sz="2000" b="1" dirty="0">
              <a:solidFill>
                <a:srgbClr val="FF3300"/>
              </a:solidFill>
              <a:latin typeface="黑体" panose="02010609060101010101" pitchFamily="49" charset="-122"/>
              <a:ea typeface="黑体" panose="02010609060101010101" pitchFamily="49" charset="-122"/>
            </a:endParaRPr>
          </a:p>
        </p:txBody>
      </p:sp>
      <p:grpSp>
        <p:nvGrpSpPr>
          <p:cNvPr id="5" name="组合 4"/>
          <p:cNvGrpSpPr/>
          <p:nvPr/>
        </p:nvGrpSpPr>
        <p:grpSpPr>
          <a:xfrm>
            <a:off x="3147061" y="1308622"/>
            <a:ext cx="5384564" cy="551354"/>
            <a:chOff x="2733675" y="1782386"/>
            <a:chExt cx="5384564" cy="551354"/>
          </a:xfrm>
        </p:grpSpPr>
        <p:sp>
          <p:nvSpPr>
            <p:cNvPr id="6" name="AutoShape 4"/>
            <p:cNvSpPr>
              <a:spLocks noChangeArrowheads="1"/>
            </p:cNvSpPr>
            <p:nvPr/>
          </p:nvSpPr>
          <p:spPr bwMode="gray">
            <a:xfrm>
              <a:off x="2733675" y="1782386"/>
              <a:ext cx="5384564" cy="547687"/>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ln>
            <a:effectLst>
              <a:outerShdw dist="135003" dir="2928844" algn="ctr" rotWithShape="0">
                <a:srgbClr val="000000">
                  <a:alpha val="50000"/>
                </a:srgbClr>
              </a:outerShdw>
            </a:effectLst>
          </p:spPr>
          <p:txBody>
            <a:bodyPr wrap="none" anchor="ctr"/>
            <a:lstStyle>
              <a:lvl1pPr>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zh-CN" altLang="en-US" sz="1600">
                <a:latin typeface="微软雅黑" panose="020B0503020204020204" charset="-122"/>
                <a:ea typeface="微软雅黑" panose="020B0503020204020204" charset="-122"/>
              </a:endParaRPr>
            </a:p>
          </p:txBody>
        </p:sp>
        <p:grpSp>
          <p:nvGrpSpPr>
            <p:cNvPr id="7" name="Group 5"/>
            <p:cNvGrpSpPr/>
            <p:nvPr/>
          </p:nvGrpSpPr>
          <p:grpSpPr bwMode="auto">
            <a:xfrm>
              <a:off x="2894365" y="1846450"/>
              <a:ext cx="556678" cy="467293"/>
              <a:chOff x="543" y="1385"/>
              <a:chExt cx="388" cy="372"/>
            </a:xfrm>
          </p:grpSpPr>
          <p:sp>
            <p:nvSpPr>
              <p:cNvPr id="9" name="AutoShape 6"/>
              <p:cNvSpPr>
                <a:spLocks noChangeArrowheads="1"/>
              </p:cNvSpPr>
              <p:nvPr/>
            </p:nvSpPr>
            <p:spPr bwMode="auto">
              <a:xfrm>
                <a:off x="543" y="1385"/>
                <a:ext cx="387" cy="375"/>
              </a:xfrm>
              <a:prstGeom prst="roundRect">
                <a:avLst>
                  <a:gd name="adj" fmla="val 11921"/>
                </a:avLst>
              </a:prstGeom>
              <a:solidFill>
                <a:schemeClr val="accent6">
                  <a:lumMod val="50000"/>
                </a:schemeClr>
              </a:solidFill>
              <a:ln w="38100">
                <a:solidFill>
                  <a:schemeClr val="bg1"/>
                </a:solidFill>
                <a:round/>
              </a:ln>
            </p:spPr>
            <p:txBody>
              <a:bodyPr wrap="none" anchor="ctr"/>
              <a:lstStyle/>
              <a:p>
                <a:pPr eaLnBrk="1" fontAlgn="auto" hangingPunct="1">
                  <a:spcBef>
                    <a:spcPts val="0"/>
                  </a:spcBef>
                  <a:spcAft>
                    <a:spcPts val="0"/>
                  </a:spcAft>
                  <a:defRPr/>
                </a:pPr>
                <a:endParaRPr lang="zh-CN" altLang="zh-CN" sz="1600">
                  <a:latin typeface="微软雅黑" panose="020B0503020204020204" charset="-122"/>
                  <a:ea typeface="微软雅黑" panose="020B0503020204020204" charset="-122"/>
                </a:endParaRPr>
              </a:p>
            </p:txBody>
          </p:sp>
          <p:sp>
            <p:nvSpPr>
              <p:cNvPr id="10" name="Text Box 8"/>
              <p:cNvSpPr txBox="1">
                <a:spLocks noChangeArrowheads="1"/>
              </p:cNvSpPr>
              <p:nvPr/>
            </p:nvSpPr>
            <p:spPr bwMode="gray">
              <a:xfrm>
                <a:off x="548" y="1401"/>
                <a:ext cx="383" cy="350"/>
              </a:xfrm>
              <a:prstGeom prst="rect">
                <a:avLst/>
              </a:prstGeom>
              <a:solidFill>
                <a:srgbClr val="2140A1"/>
              </a:solidFill>
              <a:ln w="9525" algn="ctr">
                <a:noFill/>
                <a:miter lim="800000"/>
              </a:ln>
              <a:effectLst>
                <a:outerShdw dist="35921" dir="2700000" algn="ctr" rotWithShape="0">
                  <a:schemeClr val="tx1"/>
                </a:outerShdw>
              </a:effectLst>
            </p:spPr>
            <p:txBody>
              <a:bodyPr wrap="none">
                <a:spAutoFit/>
              </a:bodyPr>
              <a:lstStyle/>
              <a:p>
                <a:pPr algn="ctr" eaLnBrk="1" fontAlgn="auto" hangingPunct="1">
                  <a:lnSpc>
                    <a:spcPct val="80000"/>
                  </a:lnSpc>
                  <a:spcBef>
                    <a:spcPts val="0"/>
                  </a:spcBef>
                  <a:spcAft>
                    <a:spcPts val="0"/>
                  </a:spcAft>
                  <a:defRPr/>
                </a:pPr>
                <a:r>
                  <a:rPr lang="zh-CN" altLang="en-US" sz="2800" b="1" dirty="0">
                    <a:solidFill>
                      <a:srgbClr val="FFFFFF"/>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rPr>
                  <a:t>一</a:t>
                </a:r>
                <a:endParaRPr lang="zh-CN" altLang="en-US" sz="2800" b="1" dirty="0">
                  <a:solidFill>
                    <a:srgbClr val="FFFFFF"/>
                  </a:solidFill>
                  <a:effectLst>
                    <a:outerShdw blurRad="38100" dist="38100" dir="2700000" algn="tl">
                      <a:srgbClr val="C0C0C0"/>
                    </a:outerShdw>
                  </a:effectLst>
                  <a:latin typeface="黑体" panose="02010609060101010101" pitchFamily="49" charset="-122"/>
                  <a:ea typeface="黑体" panose="02010609060101010101" pitchFamily="49" charset="-122"/>
                  <a:sym typeface="+mn-ea"/>
                </a:endParaRPr>
              </a:p>
            </p:txBody>
          </p:sp>
        </p:grpSp>
        <p:sp>
          <p:nvSpPr>
            <p:cNvPr id="8" name="Text Box 9"/>
            <p:cNvSpPr txBox="1">
              <a:spLocks noChangeArrowheads="1"/>
            </p:cNvSpPr>
            <p:nvPr/>
          </p:nvSpPr>
          <p:spPr bwMode="auto">
            <a:xfrm>
              <a:off x="3772265" y="1896697"/>
              <a:ext cx="4231228"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zh-CN" dirty="0">
                  <a:latin typeface="Times New Roman" panose="02020603050405020304" pitchFamily="18" charset="0"/>
                  <a:ea typeface="黑体" panose="02010609060101010101" pitchFamily="49" charset="-122"/>
                </a:rPr>
                <a:t>TBM</a:t>
              </a:r>
              <a:r>
                <a:rPr lang="zh-CN" altLang="en-US" dirty="0">
                  <a:latin typeface="Times New Roman" panose="02020603050405020304" pitchFamily="18" charset="0"/>
                  <a:ea typeface="黑体" panose="02010609060101010101" pitchFamily="49" charset="-122"/>
                </a:rPr>
                <a:t>智能化掘进研究现状</a:t>
              </a:r>
              <a:endParaRPr lang="zh-CN" altLang="en-US" dirty="0">
                <a:latin typeface="Times New Roman" panose="02020603050405020304" pitchFamily="18" charset="0"/>
                <a:ea typeface="黑体" panose="02010609060101010101" pitchFamily="49" charset="-122"/>
              </a:endParaRPr>
            </a:p>
          </p:txBody>
        </p:sp>
      </p:grpSp>
      <p:grpSp>
        <p:nvGrpSpPr>
          <p:cNvPr id="11" name="组合 10"/>
          <p:cNvGrpSpPr/>
          <p:nvPr/>
        </p:nvGrpSpPr>
        <p:grpSpPr>
          <a:xfrm>
            <a:off x="3147061" y="2339079"/>
            <a:ext cx="5661658" cy="576263"/>
            <a:chOff x="2730501" y="3316529"/>
            <a:chExt cx="5661658" cy="576263"/>
          </a:xfrm>
        </p:grpSpPr>
        <p:sp>
          <p:nvSpPr>
            <p:cNvPr id="12" name="AutoShape 32"/>
            <p:cNvSpPr>
              <a:spLocks noChangeArrowheads="1"/>
            </p:cNvSpPr>
            <p:nvPr/>
          </p:nvSpPr>
          <p:spPr bwMode="gray">
            <a:xfrm>
              <a:off x="2730501" y="3316529"/>
              <a:ext cx="5384564" cy="576263"/>
            </a:xfrm>
            <a:prstGeom prst="roundRect">
              <a:avLst>
                <a:gd name="adj" fmla="val 10889"/>
              </a:avLst>
            </a:prstGeom>
            <a:gradFill rotWithShape="1">
              <a:gsLst>
                <a:gs pos="0">
                  <a:srgbClr val="DDDDDD"/>
                </a:gs>
                <a:gs pos="50000">
                  <a:srgbClr val="EEEEEE"/>
                </a:gs>
                <a:gs pos="100000">
                  <a:srgbClr val="DDDDDD"/>
                </a:gs>
              </a:gsLst>
              <a:lin ang="2700000" scaled="1"/>
            </a:gradFill>
            <a:ln w="38100">
              <a:solidFill>
                <a:srgbClr val="FFFFFF"/>
              </a:solidFill>
              <a:round/>
            </a:ln>
            <a:effectLst>
              <a:outerShdw dist="135003" dir="2928844" algn="ctr" rotWithShape="0">
                <a:srgbClr val="000000">
                  <a:alpha val="50000"/>
                </a:srgbClr>
              </a:outerShdw>
            </a:effectLst>
          </p:spPr>
          <p:txBody>
            <a:bodyPr wrap="none" anchor="ctr"/>
            <a:lstStyle>
              <a:lvl1pPr>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endParaRPr lang="zh-CN" altLang="zh-CN" sz="1600">
                <a:latin typeface="微软雅黑" panose="020B0503020204020204" charset="-122"/>
                <a:ea typeface="微软雅黑" panose="020B0503020204020204" charset="-122"/>
              </a:endParaRPr>
            </a:p>
          </p:txBody>
        </p:sp>
        <p:grpSp>
          <p:nvGrpSpPr>
            <p:cNvPr id="13" name="Group 33"/>
            <p:cNvGrpSpPr/>
            <p:nvPr/>
          </p:nvGrpSpPr>
          <p:grpSpPr bwMode="auto">
            <a:xfrm>
              <a:off x="2891274" y="3373211"/>
              <a:ext cx="555532" cy="496639"/>
              <a:chOff x="543" y="3000"/>
              <a:chExt cx="387" cy="368"/>
            </a:xfrm>
          </p:grpSpPr>
          <p:sp>
            <p:nvSpPr>
              <p:cNvPr id="15" name="AutoShape 34"/>
              <p:cNvSpPr>
                <a:spLocks noChangeArrowheads="1"/>
              </p:cNvSpPr>
              <p:nvPr/>
            </p:nvSpPr>
            <p:spPr bwMode="auto">
              <a:xfrm>
                <a:off x="543" y="3000"/>
                <a:ext cx="387" cy="368"/>
              </a:xfrm>
              <a:prstGeom prst="roundRect">
                <a:avLst>
                  <a:gd name="adj" fmla="val 11921"/>
                </a:avLst>
              </a:prstGeom>
              <a:solidFill>
                <a:srgbClr val="2140A1"/>
              </a:solidFill>
              <a:ln w="38100">
                <a:solidFill>
                  <a:schemeClr val="bg1"/>
                </a:solidFill>
                <a:round/>
              </a:ln>
            </p:spPr>
            <p:txBody>
              <a:bodyPr wrap="none" anchor="ctr"/>
              <a:lstStyle/>
              <a:p>
                <a:pPr eaLnBrk="1" fontAlgn="auto" hangingPunct="1">
                  <a:lnSpc>
                    <a:spcPct val="80000"/>
                  </a:lnSpc>
                  <a:spcBef>
                    <a:spcPts val="0"/>
                  </a:spcBef>
                  <a:spcAft>
                    <a:spcPts val="0"/>
                  </a:spcAft>
                  <a:defRPr/>
                </a:pPr>
                <a:endParaRPr lang="zh-CN" altLang="zh-CN" sz="1600">
                  <a:latin typeface="微软雅黑" panose="020B0503020204020204" charset="-122"/>
                  <a:ea typeface="微软雅黑" panose="020B0503020204020204" charset="-122"/>
                </a:endParaRPr>
              </a:p>
            </p:txBody>
          </p:sp>
          <p:sp>
            <p:nvSpPr>
              <p:cNvPr id="16" name="Text Box 36"/>
              <p:cNvSpPr txBox="1">
                <a:spLocks noChangeArrowheads="1"/>
              </p:cNvSpPr>
              <p:nvPr/>
            </p:nvSpPr>
            <p:spPr bwMode="gray">
              <a:xfrm>
                <a:off x="544" y="3037"/>
                <a:ext cx="381" cy="32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zh-CN" altLang="en-US" b="1" dirty="0">
                    <a:solidFill>
                      <a:schemeClr val="bg1"/>
                    </a:solidFill>
                    <a:latin typeface="黑体" panose="02010609060101010101" pitchFamily="49" charset="-122"/>
                    <a:ea typeface="黑体" panose="02010609060101010101" pitchFamily="49" charset="-122"/>
                    <a:sym typeface="+mn-ea"/>
                  </a:rPr>
                  <a:t>二</a:t>
                </a:r>
                <a:endParaRPr lang="zh-CN" altLang="en-US" b="1" dirty="0">
                  <a:solidFill>
                    <a:schemeClr val="bg1"/>
                  </a:solidFill>
                  <a:latin typeface="黑体" panose="02010609060101010101" pitchFamily="49" charset="-122"/>
                  <a:ea typeface="黑体" panose="02010609060101010101" pitchFamily="49" charset="-122"/>
                  <a:sym typeface="+mn-ea"/>
                </a:endParaRPr>
              </a:p>
            </p:txBody>
          </p:sp>
        </p:grpSp>
        <p:sp>
          <p:nvSpPr>
            <p:cNvPr id="14" name="Text Box 37"/>
            <p:cNvSpPr txBox="1">
              <a:spLocks noChangeArrowheads="1"/>
            </p:cNvSpPr>
            <p:nvPr/>
          </p:nvSpPr>
          <p:spPr bwMode="auto">
            <a:xfrm>
              <a:off x="3772264" y="3436641"/>
              <a:ext cx="4619895"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zh-CN" altLang="en-US" dirty="0">
                  <a:latin typeface="黑体" panose="02010609060101010101" pitchFamily="49" charset="-122"/>
                  <a:ea typeface="黑体" panose="02010609060101010101" pitchFamily="49" charset="-122"/>
                </a:rPr>
                <a:t>数据预处理</a:t>
              </a:r>
              <a:endParaRPr lang="zh-CN" altLang="en-US" dirty="0">
                <a:latin typeface="黑体" panose="02010609060101010101" pitchFamily="49" charset="-122"/>
                <a:ea typeface="黑体" panose="02010609060101010101" pitchFamily="49" charset="-122"/>
              </a:endParaRPr>
            </a:p>
          </p:txBody>
        </p:sp>
      </p:grpSp>
      <p:grpSp>
        <p:nvGrpSpPr>
          <p:cNvPr id="17" name="组合 16"/>
          <p:cNvGrpSpPr/>
          <p:nvPr/>
        </p:nvGrpSpPr>
        <p:grpSpPr>
          <a:xfrm>
            <a:off x="3147060" y="3394445"/>
            <a:ext cx="5384565" cy="576263"/>
            <a:chOff x="2730500" y="4879246"/>
            <a:chExt cx="5384565" cy="576263"/>
          </a:xfrm>
        </p:grpSpPr>
        <p:sp>
          <p:nvSpPr>
            <p:cNvPr id="18" name="AutoShape 32"/>
            <p:cNvSpPr>
              <a:spLocks noChangeArrowheads="1"/>
            </p:cNvSpPr>
            <p:nvPr/>
          </p:nvSpPr>
          <p:spPr bwMode="gray">
            <a:xfrm>
              <a:off x="2730500" y="4879246"/>
              <a:ext cx="5384565" cy="576263"/>
            </a:xfrm>
            <a:prstGeom prst="roundRect">
              <a:avLst>
                <a:gd name="adj" fmla="val 10889"/>
              </a:avLst>
            </a:prstGeom>
            <a:gradFill rotWithShape="1">
              <a:gsLst>
                <a:gs pos="0">
                  <a:srgbClr val="DDDDDD"/>
                </a:gs>
                <a:gs pos="50000">
                  <a:srgbClr val="EEEEEE"/>
                </a:gs>
                <a:gs pos="100000">
                  <a:srgbClr val="DDDDDD"/>
                </a:gs>
              </a:gsLst>
              <a:lin ang="2700000" scaled="1"/>
            </a:gradFill>
            <a:ln w="38100">
              <a:solidFill>
                <a:srgbClr val="FFFFFF"/>
              </a:solidFill>
              <a:round/>
            </a:ln>
            <a:effectLst>
              <a:outerShdw dist="135003" dir="2928844" algn="ctr" rotWithShape="0">
                <a:srgbClr val="000000">
                  <a:alpha val="50000"/>
                </a:srgbClr>
              </a:outerShdw>
            </a:effectLst>
          </p:spPr>
          <p:txBody>
            <a:bodyPr wrap="none" anchor="ctr"/>
            <a:lstStyle>
              <a:lvl1pPr>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endParaRPr lang="zh-CN" altLang="zh-CN" sz="1600">
                <a:latin typeface="微软雅黑" panose="020B0503020204020204" charset="-122"/>
                <a:ea typeface="微软雅黑" panose="020B0503020204020204" charset="-122"/>
              </a:endParaRPr>
            </a:p>
          </p:txBody>
        </p:sp>
        <p:grpSp>
          <p:nvGrpSpPr>
            <p:cNvPr id="19" name="Group 33"/>
            <p:cNvGrpSpPr/>
            <p:nvPr/>
          </p:nvGrpSpPr>
          <p:grpSpPr bwMode="auto">
            <a:xfrm>
              <a:off x="2891274" y="4935928"/>
              <a:ext cx="555532" cy="496639"/>
              <a:chOff x="543" y="3000"/>
              <a:chExt cx="387" cy="368"/>
            </a:xfrm>
          </p:grpSpPr>
          <p:sp>
            <p:nvSpPr>
              <p:cNvPr id="21" name="AutoShape 34"/>
              <p:cNvSpPr>
                <a:spLocks noChangeArrowheads="1"/>
              </p:cNvSpPr>
              <p:nvPr/>
            </p:nvSpPr>
            <p:spPr bwMode="auto">
              <a:xfrm>
                <a:off x="543" y="3000"/>
                <a:ext cx="387" cy="368"/>
              </a:xfrm>
              <a:prstGeom prst="roundRect">
                <a:avLst>
                  <a:gd name="adj" fmla="val 11921"/>
                </a:avLst>
              </a:prstGeom>
              <a:solidFill>
                <a:srgbClr val="2140A1"/>
              </a:solidFill>
              <a:ln w="38100">
                <a:solidFill>
                  <a:schemeClr val="bg1"/>
                </a:solidFill>
                <a:round/>
              </a:ln>
            </p:spPr>
            <p:txBody>
              <a:bodyPr wrap="none" anchor="ctr"/>
              <a:lstStyle/>
              <a:p>
                <a:pPr eaLnBrk="1" fontAlgn="auto" hangingPunct="1">
                  <a:lnSpc>
                    <a:spcPct val="80000"/>
                  </a:lnSpc>
                  <a:spcBef>
                    <a:spcPts val="0"/>
                  </a:spcBef>
                  <a:spcAft>
                    <a:spcPts val="0"/>
                  </a:spcAft>
                  <a:defRPr/>
                </a:pPr>
                <a:endParaRPr lang="zh-CN" altLang="zh-CN" sz="1600">
                  <a:latin typeface="微软雅黑" panose="020B0503020204020204" charset="-122"/>
                  <a:ea typeface="微软雅黑" panose="020B0503020204020204" charset="-122"/>
                </a:endParaRPr>
              </a:p>
            </p:txBody>
          </p:sp>
          <p:sp>
            <p:nvSpPr>
              <p:cNvPr id="22" name="Text Box 36"/>
              <p:cNvSpPr txBox="1">
                <a:spLocks noChangeArrowheads="1"/>
              </p:cNvSpPr>
              <p:nvPr/>
            </p:nvSpPr>
            <p:spPr bwMode="gray">
              <a:xfrm>
                <a:off x="544" y="3037"/>
                <a:ext cx="380" cy="32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zh-CN" altLang="en-US" b="1" dirty="0">
                    <a:solidFill>
                      <a:schemeClr val="bg1"/>
                    </a:solidFill>
                    <a:latin typeface="黑体" panose="02010609060101010101" pitchFamily="49" charset="-122"/>
                    <a:ea typeface="黑体" panose="02010609060101010101" pitchFamily="49" charset="-122"/>
                    <a:sym typeface="+mn-ea"/>
                  </a:rPr>
                  <a:t>三</a:t>
                </a:r>
                <a:endParaRPr lang="zh-CN" altLang="en-US" b="1" dirty="0">
                  <a:solidFill>
                    <a:schemeClr val="bg1"/>
                  </a:solidFill>
                  <a:latin typeface="黑体" panose="02010609060101010101" pitchFamily="49" charset="-122"/>
                  <a:ea typeface="黑体" panose="02010609060101010101" pitchFamily="49" charset="-122"/>
                  <a:sym typeface="+mn-ea"/>
                </a:endParaRPr>
              </a:p>
            </p:txBody>
          </p:sp>
        </p:grpSp>
        <p:sp>
          <p:nvSpPr>
            <p:cNvPr id="20" name="Text Box 37"/>
            <p:cNvSpPr txBox="1">
              <a:spLocks noChangeArrowheads="1"/>
            </p:cNvSpPr>
            <p:nvPr/>
          </p:nvSpPr>
          <p:spPr bwMode="auto">
            <a:xfrm>
              <a:off x="3772265" y="4991499"/>
              <a:ext cx="4224056" cy="43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zh-CN" altLang="en-US" dirty="0">
                  <a:latin typeface="黑体" panose="02010609060101010101" pitchFamily="49" charset="-122"/>
                  <a:ea typeface="黑体" panose="02010609060101010101" pitchFamily="49" charset="-122"/>
                </a:rPr>
                <a:t>围岩分类</a:t>
              </a:r>
              <a:endParaRPr lang="zh-CN" altLang="en-US" dirty="0">
                <a:latin typeface="黑体" panose="02010609060101010101" pitchFamily="49" charset="-122"/>
                <a:ea typeface="黑体" panose="02010609060101010101" pitchFamily="49" charset="-122"/>
              </a:endParaRPr>
            </a:p>
          </p:txBody>
        </p:sp>
      </p:grpSp>
      <p:grpSp>
        <p:nvGrpSpPr>
          <p:cNvPr id="29" name="组合 28"/>
          <p:cNvGrpSpPr/>
          <p:nvPr/>
        </p:nvGrpSpPr>
        <p:grpSpPr>
          <a:xfrm>
            <a:off x="3147060" y="4449811"/>
            <a:ext cx="5384565" cy="576263"/>
            <a:chOff x="2730500" y="4879246"/>
            <a:chExt cx="5384565" cy="576263"/>
          </a:xfrm>
        </p:grpSpPr>
        <p:sp>
          <p:nvSpPr>
            <p:cNvPr id="30" name="AutoShape 32"/>
            <p:cNvSpPr>
              <a:spLocks noChangeArrowheads="1"/>
            </p:cNvSpPr>
            <p:nvPr/>
          </p:nvSpPr>
          <p:spPr bwMode="gray">
            <a:xfrm>
              <a:off x="2730500" y="4879246"/>
              <a:ext cx="5384565" cy="576263"/>
            </a:xfrm>
            <a:prstGeom prst="roundRect">
              <a:avLst>
                <a:gd name="adj" fmla="val 10889"/>
              </a:avLst>
            </a:prstGeom>
            <a:gradFill rotWithShape="1">
              <a:gsLst>
                <a:gs pos="0">
                  <a:srgbClr val="DDDDDD"/>
                </a:gs>
                <a:gs pos="50000">
                  <a:srgbClr val="EEEEEE"/>
                </a:gs>
                <a:gs pos="100000">
                  <a:srgbClr val="DDDDDD"/>
                </a:gs>
              </a:gsLst>
              <a:lin ang="2700000" scaled="1"/>
            </a:gradFill>
            <a:ln w="38100">
              <a:solidFill>
                <a:srgbClr val="FFFFFF"/>
              </a:solidFill>
              <a:round/>
            </a:ln>
            <a:effectLst>
              <a:outerShdw dist="135003" dir="2928844" algn="ctr" rotWithShape="0">
                <a:srgbClr val="000000">
                  <a:alpha val="50000"/>
                </a:srgbClr>
              </a:outerShdw>
            </a:effectLst>
          </p:spPr>
          <p:txBody>
            <a:bodyPr wrap="none" anchor="ctr"/>
            <a:lstStyle>
              <a:lvl1pPr>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endParaRPr lang="zh-CN" altLang="zh-CN" sz="1600">
                <a:latin typeface="微软雅黑" panose="020B0503020204020204" charset="-122"/>
                <a:ea typeface="微软雅黑" panose="020B0503020204020204" charset="-122"/>
              </a:endParaRPr>
            </a:p>
          </p:txBody>
        </p:sp>
        <p:grpSp>
          <p:nvGrpSpPr>
            <p:cNvPr id="31" name="Group 33"/>
            <p:cNvGrpSpPr/>
            <p:nvPr/>
          </p:nvGrpSpPr>
          <p:grpSpPr bwMode="auto">
            <a:xfrm>
              <a:off x="2891274" y="4935928"/>
              <a:ext cx="555532" cy="496639"/>
              <a:chOff x="543" y="3000"/>
              <a:chExt cx="387" cy="368"/>
            </a:xfrm>
          </p:grpSpPr>
          <p:sp>
            <p:nvSpPr>
              <p:cNvPr id="33" name="AutoShape 34"/>
              <p:cNvSpPr>
                <a:spLocks noChangeArrowheads="1"/>
              </p:cNvSpPr>
              <p:nvPr/>
            </p:nvSpPr>
            <p:spPr bwMode="auto">
              <a:xfrm>
                <a:off x="543" y="3000"/>
                <a:ext cx="387" cy="368"/>
              </a:xfrm>
              <a:prstGeom prst="roundRect">
                <a:avLst>
                  <a:gd name="adj" fmla="val 11921"/>
                </a:avLst>
              </a:prstGeom>
              <a:solidFill>
                <a:srgbClr val="2140A1"/>
              </a:solidFill>
              <a:ln w="38100">
                <a:solidFill>
                  <a:schemeClr val="bg1"/>
                </a:solidFill>
                <a:round/>
              </a:ln>
            </p:spPr>
            <p:txBody>
              <a:bodyPr wrap="none" anchor="ctr"/>
              <a:lstStyle/>
              <a:p>
                <a:pPr eaLnBrk="1" fontAlgn="auto" hangingPunct="1">
                  <a:lnSpc>
                    <a:spcPct val="80000"/>
                  </a:lnSpc>
                  <a:spcBef>
                    <a:spcPts val="0"/>
                  </a:spcBef>
                  <a:spcAft>
                    <a:spcPts val="0"/>
                  </a:spcAft>
                  <a:defRPr/>
                </a:pPr>
                <a:endParaRPr lang="zh-CN" altLang="zh-CN" sz="1600">
                  <a:latin typeface="微软雅黑" panose="020B0503020204020204" charset="-122"/>
                  <a:ea typeface="微软雅黑" panose="020B0503020204020204" charset="-122"/>
                </a:endParaRPr>
              </a:p>
            </p:txBody>
          </p:sp>
          <p:sp>
            <p:nvSpPr>
              <p:cNvPr id="34" name="Text Box 36"/>
              <p:cNvSpPr txBox="1">
                <a:spLocks noChangeArrowheads="1"/>
              </p:cNvSpPr>
              <p:nvPr/>
            </p:nvSpPr>
            <p:spPr bwMode="gray">
              <a:xfrm>
                <a:off x="544" y="3037"/>
                <a:ext cx="381" cy="32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zh-CN" altLang="en-US" b="1" dirty="0">
                    <a:solidFill>
                      <a:schemeClr val="bg1"/>
                    </a:solidFill>
                    <a:latin typeface="黑体" panose="02010609060101010101" pitchFamily="49" charset="-122"/>
                    <a:ea typeface="黑体" panose="02010609060101010101" pitchFamily="49" charset="-122"/>
                    <a:sym typeface="+mn-ea"/>
                  </a:rPr>
                  <a:t>四</a:t>
                </a:r>
                <a:endParaRPr lang="zh-CN" altLang="en-US" b="1" dirty="0">
                  <a:solidFill>
                    <a:schemeClr val="bg1"/>
                  </a:solidFill>
                  <a:latin typeface="黑体" panose="02010609060101010101" pitchFamily="49" charset="-122"/>
                  <a:ea typeface="黑体" panose="02010609060101010101" pitchFamily="49" charset="-122"/>
                  <a:sym typeface="+mn-ea"/>
                </a:endParaRPr>
              </a:p>
            </p:txBody>
          </p:sp>
        </p:grpSp>
        <p:sp>
          <p:nvSpPr>
            <p:cNvPr id="32" name="Text Box 37"/>
            <p:cNvSpPr txBox="1">
              <a:spLocks noChangeArrowheads="1"/>
            </p:cNvSpPr>
            <p:nvPr/>
          </p:nvSpPr>
          <p:spPr bwMode="auto">
            <a:xfrm>
              <a:off x="3772265" y="4991499"/>
              <a:ext cx="4224056" cy="43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zh-CN" altLang="en-US" dirty="0">
                  <a:latin typeface="黑体" panose="02010609060101010101" pitchFamily="49" charset="-122"/>
                  <a:ea typeface="黑体" panose="02010609060101010101" pitchFamily="49" charset="-122"/>
                </a:rPr>
                <a:t>参数预测</a:t>
              </a:r>
              <a:endParaRPr lang="zh-CN" altLang="en-US" dirty="0">
                <a:latin typeface="黑体" panose="02010609060101010101" pitchFamily="49" charset="-122"/>
                <a:ea typeface="黑体" panose="02010609060101010101" pitchFamily="49" charset="-122"/>
              </a:endParaRPr>
            </a:p>
          </p:txBody>
        </p:sp>
      </p:grpSp>
      <p:grpSp>
        <p:nvGrpSpPr>
          <p:cNvPr id="35" name="组合 34"/>
          <p:cNvGrpSpPr/>
          <p:nvPr/>
        </p:nvGrpSpPr>
        <p:grpSpPr>
          <a:xfrm>
            <a:off x="3147060" y="5505175"/>
            <a:ext cx="5384565" cy="576263"/>
            <a:chOff x="2730500" y="4879246"/>
            <a:chExt cx="5384565" cy="576263"/>
          </a:xfrm>
        </p:grpSpPr>
        <p:sp>
          <p:nvSpPr>
            <p:cNvPr id="36" name="AutoShape 32"/>
            <p:cNvSpPr>
              <a:spLocks noChangeArrowheads="1"/>
            </p:cNvSpPr>
            <p:nvPr/>
          </p:nvSpPr>
          <p:spPr bwMode="gray">
            <a:xfrm>
              <a:off x="2730500" y="4879246"/>
              <a:ext cx="5384565" cy="576263"/>
            </a:xfrm>
            <a:prstGeom prst="roundRect">
              <a:avLst>
                <a:gd name="adj" fmla="val 10889"/>
              </a:avLst>
            </a:prstGeom>
            <a:gradFill rotWithShape="1">
              <a:gsLst>
                <a:gs pos="0">
                  <a:srgbClr val="DDDDDD"/>
                </a:gs>
                <a:gs pos="50000">
                  <a:srgbClr val="EEEEEE"/>
                </a:gs>
                <a:gs pos="100000">
                  <a:srgbClr val="DDDDDD"/>
                </a:gs>
              </a:gsLst>
              <a:lin ang="2700000" scaled="1"/>
            </a:gradFill>
            <a:ln w="38100">
              <a:solidFill>
                <a:srgbClr val="FFFFFF"/>
              </a:solidFill>
              <a:round/>
            </a:ln>
            <a:effectLst>
              <a:outerShdw dist="135003" dir="2928844" algn="ctr" rotWithShape="0">
                <a:srgbClr val="000000">
                  <a:alpha val="50000"/>
                </a:srgbClr>
              </a:outerShdw>
            </a:effectLst>
          </p:spPr>
          <p:txBody>
            <a:bodyPr wrap="none" anchor="ctr"/>
            <a:lstStyle>
              <a:lvl1pPr>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endParaRPr lang="zh-CN" altLang="zh-CN" sz="1600">
                <a:latin typeface="微软雅黑" panose="020B0503020204020204" charset="-122"/>
                <a:ea typeface="微软雅黑" panose="020B0503020204020204" charset="-122"/>
              </a:endParaRPr>
            </a:p>
          </p:txBody>
        </p:sp>
        <p:grpSp>
          <p:nvGrpSpPr>
            <p:cNvPr id="37" name="Group 33"/>
            <p:cNvGrpSpPr/>
            <p:nvPr/>
          </p:nvGrpSpPr>
          <p:grpSpPr bwMode="auto">
            <a:xfrm>
              <a:off x="2891274" y="4935928"/>
              <a:ext cx="555532" cy="496639"/>
              <a:chOff x="543" y="3000"/>
              <a:chExt cx="387" cy="368"/>
            </a:xfrm>
          </p:grpSpPr>
          <p:sp>
            <p:nvSpPr>
              <p:cNvPr id="39" name="AutoShape 34"/>
              <p:cNvSpPr>
                <a:spLocks noChangeArrowheads="1"/>
              </p:cNvSpPr>
              <p:nvPr/>
            </p:nvSpPr>
            <p:spPr bwMode="auto">
              <a:xfrm>
                <a:off x="543" y="3000"/>
                <a:ext cx="387" cy="368"/>
              </a:xfrm>
              <a:prstGeom prst="roundRect">
                <a:avLst>
                  <a:gd name="adj" fmla="val 11921"/>
                </a:avLst>
              </a:prstGeom>
              <a:solidFill>
                <a:srgbClr val="2140A1"/>
              </a:solidFill>
              <a:ln w="38100">
                <a:solidFill>
                  <a:schemeClr val="bg1"/>
                </a:solidFill>
                <a:round/>
              </a:ln>
            </p:spPr>
            <p:txBody>
              <a:bodyPr wrap="none" anchor="ctr"/>
              <a:lstStyle/>
              <a:p>
                <a:pPr eaLnBrk="1" fontAlgn="auto" hangingPunct="1">
                  <a:lnSpc>
                    <a:spcPct val="80000"/>
                  </a:lnSpc>
                  <a:spcBef>
                    <a:spcPts val="0"/>
                  </a:spcBef>
                  <a:spcAft>
                    <a:spcPts val="0"/>
                  </a:spcAft>
                  <a:defRPr/>
                </a:pPr>
                <a:endParaRPr lang="zh-CN" altLang="zh-CN" sz="1600">
                  <a:latin typeface="微软雅黑" panose="020B0503020204020204" charset="-122"/>
                  <a:ea typeface="微软雅黑" panose="020B0503020204020204" charset="-122"/>
                </a:endParaRPr>
              </a:p>
            </p:txBody>
          </p:sp>
          <p:sp>
            <p:nvSpPr>
              <p:cNvPr id="40" name="Text Box 36"/>
              <p:cNvSpPr txBox="1">
                <a:spLocks noChangeArrowheads="1"/>
              </p:cNvSpPr>
              <p:nvPr/>
            </p:nvSpPr>
            <p:spPr bwMode="gray">
              <a:xfrm>
                <a:off x="544" y="3037"/>
                <a:ext cx="381" cy="32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zh-CN" altLang="en-US" b="1" dirty="0">
                    <a:solidFill>
                      <a:schemeClr val="bg1"/>
                    </a:solidFill>
                    <a:latin typeface="黑体" panose="02010609060101010101" pitchFamily="49" charset="-122"/>
                    <a:ea typeface="黑体" panose="02010609060101010101" pitchFamily="49" charset="-122"/>
                    <a:sym typeface="+mn-ea"/>
                  </a:rPr>
                  <a:t>五</a:t>
                </a:r>
                <a:endParaRPr lang="zh-CN" altLang="en-US" b="1" dirty="0">
                  <a:solidFill>
                    <a:schemeClr val="bg1"/>
                  </a:solidFill>
                  <a:latin typeface="黑体" panose="02010609060101010101" pitchFamily="49" charset="-122"/>
                  <a:ea typeface="黑体" panose="02010609060101010101" pitchFamily="49" charset="-122"/>
                  <a:sym typeface="+mn-ea"/>
                </a:endParaRPr>
              </a:p>
            </p:txBody>
          </p:sp>
        </p:grpSp>
        <p:sp>
          <p:nvSpPr>
            <p:cNvPr id="38" name="Text Box 37"/>
            <p:cNvSpPr txBox="1">
              <a:spLocks noChangeArrowheads="1"/>
            </p:cNvSpPr>
            <p:nvPr/>
          </p:nvSpPr>
          <p:spPr bwMode="auto">
            <a:xfrm>
              <a:off x="3772265" y="4991499"/>
              <a:ext cx="4224056"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zh-CN" altLang="en-US" dirty="0">
                  <a:latin typeface="黑体" panose="02010609060101010101" pitchFamily="49" charset="-122"/>
                  <a:ea typeface="黑体" panose="02010609060101010101" pitchFamily="49" charset="-122"/>
                </a:rPr>
                <a:t>工程应用价值及创新点</a:t>
              </a:r>
              <a:endParaRPr lang="zh-CN" altLang="en-US" dirty="0">
                <a:latin typeface="黑体" panose="02010609060101010101" pitchFamily="49" charset="-122"/>
                <a:ea typeface="黑体" panose="02010609060101010101" pitchFamily="49" charset="-122"/>
              </a:endParaRPr>
            </a:p>
          </p:txBody>
        </p:sp>
      </p:grpSp>
      <p:sp>
        <p:nvSpPr>
          <p:cNvPr id="47" name="灯片编号占位符 46"/>
          <p:cNvSpPr>
            <a:spLocks noGrp="1"/>
          </p:cNvSpPr>
          <p:nvPr>
            <p:ph type="sldNum" sz="quarter" idx="10"/>
          </p:nvPr>
        </p:nvSpPr>
        <p:spPr/>
        <p:txBody>
          <a:bodyPr/>
          <a:lstStyle/>
          <a:p>
            <a:fld id="{E93F98B2-3005-4B64-AA58-642B4DAC36DC}" type="slidenum">
              <a:rPr lang="zh-CN" altLang="en-US" smtClean="0"/>
            </a:fld>
            <a:endParaRPr lang="zh-CN"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3"/>
          <p:cNvSpPr txBox="1">
            <a:spLocks noChangeArrowheads="1"/>
          </p:cNvSpPr>
          <p:nvPr/>
        </p:nvSpPr>
        <p:spPr bwMode="auto">
          <a:xfrm>
            <a:off x="1524000" y="2279650"/>
            <a:ext cx="914400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20000"/>
              </a:spcBef>
              <a:buFont typeface="Arial" panose="020B0704020202020204" pitchFamily="34" charset="0"/>
              <a:buNone/>
            </a:pPr>
            <a:r>
              <a:rPr lang="en-US" altLang="zh-CN" sz="60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04</a:t>
            </a:r>
            <a:r>
              <a:rPr lang="en-US" altLang="zh-CN" sz="5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5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参数预测</a:t>
            </a:r>
            <a:endParaRPr lang="zh-CN" altLang="en-US" sz="5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fld id="{E93F98B2-3005-4B64-AA58-642B4DAC36DC}" type="slidenum">
              <a:rPr lang="zh-CN" altLang="en-US" smtClean="0"/>
            </a:fld>
            <a:endParaRPr lang="zh-CN" altLang="en-US" dirty="0"/>
          </a:p>
        </p:txBody>
      </p:sp>
      <p:sp>
        <p:nvSpPr>
          <p:cNvPr id="3" name="矩形 2"/>
          <p:cNvSpPr>
            <a:spLocks noChangeArrowheads="1"/>
          </p:cNvSpPr>
          <p:nvPr/>
        </p:nvSpPr>
        <p:spPr bwMode="auto">
          <a:xfrm>
            <a:off x="239713" y="152400"/>
            <a:ext cx="9595167"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zh-CN" sz="3600" b="1" dirty="0">
                <a:latin typeface="Times New Roman" panose="02020603050405020304" pitchFamily="18" charset="0"/>
                <a:ea typeface="黑体" panose="02010609060101010101" pitchFamily="49" charset="-122"/>
                <a:cs typeface="Times New Roman" panose="02020603050405020304" pitchFamily="18" charset="0"/>
              </a:rPr>
              <a:t>4.1  </a:t>
            </a:r>
            <a:r>
              <a:rPr lang="zh-CN" altLang="en-US" sz="3600" b="1" dirty="0">
                <a:latin typeface="Times New Roman" panose="02020603050405020304" pitchFamily="18" charset="0"/>
                <a:ea typeface="黑体" panose="02010609060101010101" pitchFamily="49" charset="-122"/>
                <a:cs typeface="Times New Roman" panose="02020603050405020304" pitchFamily="18" charset="0"/>
              </a:rPr>
              <a:t>参数预测特征提取及评价指标</a:t>
            </a:r>
            <a:r>
              <a:rPr lang="en-US" altLang="zh-CN" sz="3600" b="1" dirty="0">
                <a:latin typeface="Times New Roman" panose="02020603050405020304" pitchFamily="18" charset="0"/>
                <a:ea typeface="黑体" panose="02010609060101010101" pitchFamily="49" charset="-122"/>
                <a:cs typeface="Times New Roman" panose="02020603050405020304" pitchFamily="18" charset="0"/>
              </a:rPr>
              <a:t> </a:t>
            </a:r>
            <a:endParaRPr lang="zh-CN" altLang="en-US" sz="36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文本框 3"/>
          <p:cNvSpPr txBox="1"/>
          <p:nvPr/>
        </p:nvSpPr>
        <p:spPr>
          <a:xfrm>
            <a:off x="325120" y="1026928"/>
            <a:ext cx="3342640" cy="495585"/>
          </a:xfrm>
          <a:prstGeom prst="rect">
            <a:avLst/>
          </a:prstGeom>
          <a:noFill/>
          <a:ln w="19050">
            <a:noFill/>
            <a:prstDash val="dash"/>
          </a:ln>
        </p:spPr>
        <p:txBody>
          <a:bodyPr wrap="square" rtlCol="0">
            <a:spAutoFit/>
          </a:bodyPr>
          <a:lstStyle/>
          <a:p>
            <a:pPr algn="just" hangingPunct="1">
              <a:lnSpc>
                <a:spcPct val="150000"/>
              </a:lnSpc>
            </a:pPr>
            <a:r>
              <a:rPr lang="en-US" altLang="zh-CN" sz="2000" b="1" dirty="0">
                <a:latin typeface="Times New Roman" panose="02020603050405020304" pitchFamily="18" charset="0"/>
                <a:ea typeface="黑体" panose="02010609060101010101" pitchFamily="49" charset="-122"/>
              </a:rPr>
              <a:t>4.1.1 </a:t>
            </a:r>
            <a:r>
              <a:rPr lang="zh-CN" altLang="en-US" sz="2000" b="1" dirty="0">
                <a:latin typeface="Times New Roman" panose="02020603050405020304" pitchFamily="18" charset="0"/>
                <a:ea typeface="黑体" panose="02010609060101010101" pitchFamily="49" charset="-122"/>
              </a:rPr>
              <a:t>参数预测训练集</a:t>
            </a:r>
            <a:endParaRPr lang="en-US" altLang="zh-CN" sz="2000" b="1" dirty="0">
              <a:latin typeface="Times New Roman" panose="02020603050405020304" pitchFamily="18" charset="0"/>
              <a:ea typeface="黑体" panose="02010609060101010101" pitchFamily="49" charset="-122"/>
            </a:endParaRPr>
          </a:p>
        </p:txBody>
      </p:sp>
      <p:sp>
        <p:nvSpPr>
          <p:cNvPr id="6" name="文本框 5"/>
          <p:cNvSpPr txBox="1"/>
          <p:nvPr/>
        </p:nvSpPr>
        <p:spPr>
          <a:xfrm>
            <a:off x="6334760" y="1026928"/>
            <a:ext cx="3342640" cy="495585"/>
          </a:xfrm>
          <a:prstGeom prst="rect">
            <a:avLst/>
          </a:prstGeom>
          <a:noFill/>
          <a:ln w="19050">
            <a:noFill/>
            <a:prstDash val="dash"/>
          </a:ln>
        </p:spPr>
        <p:txBody>
          <a:bodyPr wrap="square" rtlCol="0">
            <a:spAutoFit/>
          </a:bodyPr>
          <a:lstStyle/>
          <a:p>
            <a:pPr algn="just" hangingPunct="1">
              <a:lnSpc>
                <a:spcPct val="150000"/>
              </a:lnSpc>
            </a:pPr>
            <a:r>
              <a:rPr lang="en-US" altLang="zh-CN" sz="2000" b="1" dirty="0">
                <a:latin typeface="Times New Roman" panose="02020603050405020304" pitchFamily="18" charset="0"/>
                <a:ea typeface="黑体" panose="02010609060101010101" pitchFamily="49" charset="-122"/>
              </a:rPr>
              <a:t>4.1.2 </a:t>
            </a:r>
            <a:r>
              <a:rPr lang="zh-CN" altLang="en-US" sz="2000" b="1" dirty="0">
                <a:latin typeface="Times New Roman" panose="02020603050405020304" pitchFamily="18" charset="0"/>
                <a:ea typeface="黑体" panose="02010609060101010101" pitchFamily="49" charset="-122"/>
              </a:rPr>
              <a:t>特征提取</a:t>
            </a:r>
            <a:endParaRPr lang="en-US" altLang="zh-CN" sz="2000" b="1" dirty="0">
              <a:latin typeface="Times New Roman" panose="02020603050405020304" pitchFamily="18" charset="0"/>
              <a:ea typeface="黑体" panose="02010609060101010101" pitchFamily="49" charset="-122"/>
            </a:endParaRPr>
          </a:p>
        </p:txBody>
      </p:sp>
      <p:sp>
        <p:nvSpPr>
          <p:cNvPr id="7" name="文本框 6"/>
          <p:cNvSpPr txBox="1"/>
          <p:nvPr/>
        </p:nvSpPr>
        <p:spPr>
          <a:xfrm>
            <a:off x="6324486" y="3309960"/>
            <a:ext cx="3342640" cy="495585"/>
          </a:xfrm>
          <a:prstGeom prst="rect">
            <a:avLst/>
          </a:prstGeom>
          <a:noFill/>
          <a:ln w="19050">
            <a:noFill/>
            <a:prstDash val="dash"/>
          </a:ln>
        </p:spPr>
        <p:txBody>
          <a:bodyPr wrap="square" rtlCol="0">
            <a:spAutoFit/>
          </a:bodyPr>
          <a:lstStyle/>
          <a:p>
            <a:pPr algn="just" hangingPunct="1">
              <a:lnSpc>
                <a:spcPct val="150000"/>
              </a:lnSpc>
            </a:pPr>
            <a:r>
              <a:rPr lang="en-US" altLang="zh-CN" sz="2000" b="1" dirty="0">
                <a:latin typeface="Times New Roman" panose="02020603050405020304" pitchFamily="18" charset="0"/>
                <a:ea typeface="黑体" panose="02010609060101010101" pitchFamily="49" charset="-122"/>
              </a:rPr>
              <a:t>4.1.3 </a:t>
            </a:r>
            <a:r>
              <a:rPr lang="zh-CN" altLang="en-US" sz="2000" b="1" dirty="0">
                <a:latin typeface="Times New Roman" panose="02020603050405020304" pitchFamily="18" charset="0"/>
                <a:ea typeface="黑体" panose="02010609060101010101" pitchFamily="49" charset="-122"/>
              </a:rPr>
              <a:t>评价指标</a:t>
            </a:r>
            <a:endParaRPr lang="en-US" altLang="zh-CN" sz="2000" b="1" dirty="0">
              <a:latin typeface="Times New Roman" panose="02020603050405020304" pitchFamily="18" charset="0"/>
              <a:ea typeface="黑体" panose="02010609060101010101" pitchFamily="49" charset="-122"/>
            </a:endParaRPr>
          </a:p>
        </p:txBody>
      </p:sp>
      <mc:AlternateContent xmlns:mc="http://schemas.openxmlformats.org/markup-compatibility/2006">
        <mc:Choice xmlns:a14="http://schemas.microsoft.com/office/drawing/2010/main" Requires="a14">
          <p:sp>
            <p:nvSpPr>
              <p:cNvPr id="8" name="文本框 7"/>
              <p:cNvSpPr txBox="1"/>
              <p:nvPr/>
            </p:nvSpPr>
            <p:spPr>
              <a:xfrm>
                <a:off x="6459201" y="3805545"/>
                <a:ext cx="2439899" cy="862095"/>
              </a:xfrm>
              <a:prstGeom prst="rect">
                <a:avLst/>
              </a:prstGeom>
              <a:solidFill>
                <a:schemeClr val="bg1"/>
              </a:solid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ea typeface="黑体" panose="02010609060101010101" pitchFamily="49" charset="-122"/>
                        </a:rPr>
                        <m:t>𝑀𝑅𝐸</m:t>
                      </m:r>
                      <m:r>
                        <a:rPr lang="en-US" altLang="zh-CN" sz="2000" b="0" i="1" smtClean="0">
                          <a:latin typeface="Cambria Math" panose="02040503050406030204" pitchFamily="18" charset="0"/>
                          <a:ea typeface="黑体" panose="02010609060101010101" pitchFamily="49" charset="-122"/>
                        </a:rPr>
                        <m:t>=</m:t>
                      </m:r>
                      <m:f>
                        <m:fPr>
                          <m:ctrlPr>
                            <a:rPr lang="en-US" altLang="zh-CN" sz="2000" b="0" i="1" smtClean="0">
                              <a:latin typeface="Cambria Math" panose="02040503050406030204" pitchFamily="18" charset="0"/>
                              <a:ea typeface="黑体" panose="02010609060101010101" pitchFamily="49" charset="-122"/>
                            </a:rPr>
                          </m:ctrlPr>
                        </m:fPr>
                        <m:num>
                          <m:nary>
                            <m:naryPr>
                              <m:chr m:val="∑"/>
                              <m:limLoc m:val="subSup"/>
                              <m:ctrlPr>
                                <a:rPr lang="en-US" altLang="zh-CN" sz="2000" b="0" i="1" smtClean="0">
                                  <a:latin typeface="Cambria Math" panose="02040503050406030204" pitchFamily="18" charset="0"/>
                                  <a:ea typeface="黑体" panose="02010609060101010101" pitchFamily="49" charset="-122"/>
                                </a:rPr>
                              </m:ctrlPr>
                            </m:naryPr>
                            <m:sub>
                              <m:r>
                                <m:rPr>
                                  <m:brk m:alnAt="25"/>
                                </m:rPr>
                                <a:rPr lang="en-US" altLang="zh-CN" sz="2000" b="0" i="1" smtClean="0">
                                  <a:latin typeface="Cambria Math" panose="02040503050406030204" pitchFamily="18" charset="0"/>
                                  <a:ea typeface="黑体" panose="02010609060101010101" pitchFamily="49" charset="-122"/>
                                </a:rPr>
                                <m:t>𝐼</m:t>
                              </m:r>
                              <m:r>
                                <a:rPr lang="en-US" altLang="zh-CN" sz="2000" b="0" i="1" smtClean="0">
                                  <a:latin typeface="Cambria Math" panose="02040503050406030204" pitchFamily="18" charset="0"/>
                                  <a:ea typeface="黑体" panose="02010609060101010101" pitchFamily="49" charset="-122"/>
                                </a:rPr>
                                <m:t>=</m:t>
                              </m:r>
                              <m:r>
                                <a:rPr lang="en-US" altLang="zh-CN" sz="2000" b="0" i="1" smtClean="0">
                                  <a:latin typeface="Cambria Math" panose="02040503050406030204" pitchFamily="18" charset="0"/>
                                  <a:ea typeface="黑体" panose="02010609060101010101" pitchFamily="49" charset="-122"/>
                                </a:rPr>
                                <m:t>1</m:t>
                              </m:r>
                            </m:sub>
                            <m:sup>
                              <m:r>
                                <a:rPr lang="en-US" altLang="zh-CN" sz="2000" b="0" i="1" smtClean="0">
                                  <a:latin typeface="Cambria Math" panose="02040503050406030204" pitchFamily="18" charset="0"/>
                                  <a:ea typeface="黑体" panose="02010609060101010101" pitchFamily="49" charset="-122"/>
                                </a:rPr>
                                <m:t>𝑁</m:t>
                              </m:r>
                            </m:sup>
                            <m:e>
                              <m:f>
                                <m:fPr>
                                  <m:ctrlPr>
                                    <a:rPr lang="en-US" altLang="zh-CN" sz="2000" b="0" i="1" smtClean="0">
                                      <a:latin typeface="Cambria Math" panose="02040503050406030204" pitchFamily="18" charset="0"/>
                                      <a:ea typeface="黑体" panose="02010609060101010101" pitchFamily="49" charset="-122"/>
                                    </a:rPr>
                                  </m:ctrlPr>
                                </m:fPr>
                                <m:num>
                                  <m:r>
                                    <a:rPr lang="en-US" altLang="zh-CN" sz="2000" b="0" i="1" smtClean="0">
                                      <a:latin typeface="Cambria Math" panose="02040503050406030204" pitchFamily="18" charset="0"/>
                                      <a:ea typeface="黑体" panose="02010609060101010101" pitchFamily="49" charset="-122"/>
                                    </a:rPr>
                                    <m:t>|</m:t>
                                  </m:r>
                                  <m:sSub>
                                    <m:sSubPr>
                                      <m:ctrlPr>
                                        <a:rPr lang="en-US" altLang="zh-CN" sz="2000" b="0" i="1" smtClean="0">
                                          <a:latin typeface="Cambria Math" panose="02040503050406030204" pitchFamily="18" charset="0"/>
                                          <a:ea typeface="黑体" panose="02010609060101010101" pitchFamily="49" charset="-122"/>
                                        </a:rPr>
                                      </m:ctrlPr>
                                    </m:sSubPr>
                                    <m:e>
                                      <m:r>
                                        <m:rPr>
                                          <m:sty m:val="p"/>
                                        </m:rPr>
                                        <a:rPr lang="en-US" altLang="zh-CN" sz="2000" i="1">
                                          <a:latin typeface="Cambria Math" panose="02040503050406030204" pitchFamily="18" charset="0"/>
                                          <a:ea typeface="黑体" panose="02010609060101010101" pitchFamily="49" charset="-122"/>
                                        </a:rPr>
                                        <m:t>y</m:t>
                                      </m:r>
                                    </m:e>
                                    <m:sub>
                                      <m:r>
                                        <a:rPr lang="en-US" altLang="zh-CN" sz="2000" b="0" i="1" smtClean="0">
                                          <a:latin typeface="Cambria Math" panose="02040503050406030204" pitchFamily="18" charset="0"/>
                                          <a:ea typeface="黑体" panose="02010609060101010101" pitchFamily="49" charset="-122"/>
                                        </a:rPr>
                                        <m:t>𝑖</m:t>
                                      </m:r>
                                    </m:sub>
                                  </m:sSub>
                                  <m:r>
                                    <a:rPr lang="en-US" altLang="zh-CN" sz="2000" b="0" i="1" smtClean="0">
                                      <a:latin typeface="Cambria Math" panose="02040503050406030204" pitchFamily="18" charset="0"/>
                                      <a:ea typeface="黑体" panose="02010609060101010101" pitchFamily="49" charset="-122"/>
                                    </a:rPr>
                                    <m:t>−</m:t>
                                  </m:r>
                                  <m:sSubSup>
                                    <m:sSubSupPr>
                                      <m:ctrlPr>
                                        <a:rPr lang="en-US" altLang="zh-CN" sz="2000" b="0" i="1" smtClean="0">
                                          <a:latin typeface="Cambria Math" panose="02040503050406030204" pitchFamily="18" charset="0"/>
                                          <a:ea typeface="黑体" panose="02010609060101010101" pitchFamily="49" charset="-122"/>
                                        </a:rPr>
                                      </m:ctrlPr>
                                    </m:sSubSupPr>
                                    <m:e>
                                      <m:r>
                                        <a:rPr lang="en-US" altLang="zh-CN" sz="2000" b="0" i="1" smtClean="0">
                                          <a:latin typeface="Cambria Math" panose="02040503050406030204" pitchFamily="18" charset="0"/>
                                          <a:ea typeface="黑体" panose="02010609060101010101" pitchFamily="49" charset="-122"/>
                                        </a:rPr>
                                        <m:t>𝑦</m:t>
                                      </m:r>
                                    </m:e>
                                    <m:sub>
                                      <m:r>
                                        <a:rPr lang="en-US" altLang="zh-CN" sz="2000" b="0" i="1" smtClean="0">
                                          <a:latin typeface="Cambria Math" panose="02040503050406030204" pitchFamily="18" charset="0"/>
                                          <a:ea typeface="黑体" panose="02010609060101010101" pitchFamily="49" charset="-122"/>
                                        </a:rPr>
                                        <m:t>𝑖</m:t>
                                      </m:r>
                                    </m:sub>
                                    <m:sup>
                                      <m:r>
                                        <a:rPr lang="en-US" altLang="zh-CN" sz="2000" b="0" i="1" smtClean="0">
                                          <a:latin typeface="Cambria Math" panose="02040503050406030204" pitchFamily="18" charset="0"/>
                                          <a:ea typeface="黑体" panose="02010609060101010101" pitchFamily="49" charset="-122"/>
                                        </a:rPr>
                                        <m:t>∗</m:t>
                                      </m:r>
                                    </m:sup>
                                  </m:sSubSup>
                                  <m:r>
                                    <a:rPr lang="en-US" altLang="zh-CN" sz="2000" b="0" i="1" smtClean="0">
                                      <a:latin typeface="Cambria Math" panose="02040503050406030204" pitchFamily="18" charset="0"/>
                                      <a:ea typeface="黑体" panose="02010609060101010101" pitchFamily="49" charset="-122"/>
                                    </a:rPr>
                                    <m:t>|</m:t>
                                  </m:r>
                                </m:num>
                                <m:den>
                                  <m:sSub>
                                    <m:sSubPr>
                                      <m:ctrlPr>
                                        <a:rPr lang="en-US" altLang="zh-CN" sz="2000" i="1">
                                          <a:latin typeface="Cambria Math" panose="02040503050406030204" pitchFamily="18" charset="0"/>
                                          <a:ea typeface="黑体" panose="02010609060101010101" pitchFamily="49" charset="-122"/>
                                        </a:rPr>
                                      </m:ctrlPr>
                                    </m:sSubPr>
                                    <m:e>
                                      <m:r>
                                        <m:rPr>
                                          <m:sty m:val="p"/>
                                        </m:rPr>
                                        <a:rPr lang="en-US" altLang="zh-CN" sz="2000" i="1">
                                          <a:latin typeface="Cambria Math" panose="02040503050406030204" pitchFamily="18" charset="0"/>
                                          <a:ea typeface="黑体" panose="02010609060101010101" pitchFamily="49" charset="-122"/>
                                        </a:rPr>
                                        <m:t>y</m:t>
                                      </m:r>
                                    </m:e>
                                    <m:sub>
                                      <m:r>
                                        <a:rPr lang="en-US" altLang="zh-CN" sz="2000" i="1">
                                          <a:latin typeface="Cambria Math" panose="02040503050406030204" pitchFamily="18" charset="0"/>
                                          <a:ea typeface="黑体" panose="02010609060101010101" pitchFamily="49" charset="-122"/>
                                        </a:rPr>
                                        <m:t>𝑖</m:t>
                                      </m:r>
                                    </m:sub>
                                  </m:sSub>
                                </m:den>
                              </m:f>
                            </m:e>
                          </m:nary>
                        </m:num>
                        <m:den>
                          <m:r>
                            <a:rPr lang="en-US" altLang="zh-CN" sz="2000" b="0" i="1" smtClean="0">
                              <a:latin typeface="Cambria Math" panose="02040503050406030204" pitchFamily="18" charset="0"/>
                              <a:ea typeface="黑体" panose="02010609060101010101" pitchFamily="49" charset="-122"/>
                            </a:rPr>
                            <m:t>𝑁</m:t>
                          </m:r>
                        </m:den>
                      </m:f>
                    </m:oMath>
                  </m:oMathPara>
                </a14:m>
                <a:endParaRPr lang="zh-CN" altLang="en-US" sz="2000" dirty="0">
                  <a:latin typeface="Times New Roman" panose="02020603050405020304" pitchFamily="18" charset="0"/>
                  <a:ea typeface="黑体" panose="02010609060101010101" pitchFamily="49" charset="-122"/>
                </a:endParaRPr>
              </a:p>
            </p:txBody>
          </p:sp>
        </mc:Choice>
        <mc:Fallback>
          <p:sp>
            <p:nvSpPr>
              <p:cNvPr id="8" name="文本框 7"/>
              <p:cNvSpPr txBox="1">
                <a:spLocks noRot="1" noChangeAspect="1" noMove="1" noResize="1" noEditPoints="1" noAdjustHandles="1" noChangeArrowheads="1" noChangeShapeType="1" noTextEdit="1"/>
              </p:cNvSpPr>
              <p:nvPr/>
            </p:nvSpPr>
            <p:spPr>
              <a:xfrm>
                <a:off x="6459201" y="3805545"/>
                <a:ext cx="2439899" cy="862095"/>
              </a:xfrm>
              <a:prstGeom prst="rect">
                <a:avLst/>
              </a:prstGeom>
              <a:blipFill rotWithShape="1">
                <a:blip r:embed="rId1"/>
                <a:stretch>
                  <a:fillRect l="-25" t="-72" r="-69" b="-6437"/>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9" name="文本框 8"/>
              <p:cNvSpPr txBox="1"/>
              <p:nvPr/>
            </p:nvSpPr>
            <p:spPr>
              <a:xfrm>
                <a:off x="6459201" y="4990511"/>
                <a:ext cx="2810513" cy="792653"/>
              </a:xfrm>
              <a:prstGeom prst="rect">
                <a:avLst/>
              </a:prstGeom>
              <a:solidFill>
                <a:schemeClr val="bg1"/>
              </a:solid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p>
                        <m:sSupPr>
                          <m:ctrlPr>
                            <a:rPr lang="en-US" altLang="zh-CN" sz="2000" b="0" i="1" smtClean="0">
                              <a:latin typeface="Cambria Math" panose="02040503050406030204" pitchFamily="18" charset="0"/>
                              <a:ea typeface="黑体" panose="02010609060101010101" pitchFamily="49" charset="-122"/>
                            </a:rPr>
                          </m:ctrlPr>
                        </m:sSupPr>
                        <m:e>
                          <m:r>
                            <a:rPr lang="en-US" altLang="zh-CN" sz="2000" b="0" i="1" smtClean="0">
                              <a:latin typeface="Cambria Math" panose="02040503050406030204" pitchFamily="18" charset="0"/>
                              <a:ea typeface="黑体" panose="02010609060101010101" pitchFamily="49" charset="-122"/>
                            </a:rPr>
                            <m:t>𝑅</m:t>
                          </m:r>
                        </m:e>
                        <m:sup>
                          <m:r>
                            <a:rPr lang="en-US" altLang="zh-CN" sz="2000" b="0" i="1" smtClean="0">
                              <a:latin typeface="Cambria Math" panose="02040503050406030204" pitchFamily="18" charset="0"/>
                              <a:ea typeface="黑体" panose="02010609060101010101" pitchFamily="49" charset="-122"/>
                            </a:rPr>
                            <m:t>2</m:t>
                          </m:r>
                        </m:sup>
                      </m:sSup>
                      <m:r>
                        <a:rPr lang="en-US" altLang="zh-CN" sz="2000" b="0" i="1" smtClean="0">
                          <a:latin typeface="Cambria Math" panose="02040503050406030204" pitchFamily="18" charset="0"/>
                          <a:ea typeface="黑体" panose="02010609060101010101" pitchFamily="49" charset="-122"/>
                        </a:rPr>
                        <m:t>=</m:t>
                      </m:r>
                      <m:r>
                        <a:rPr lang="en-US" altLang="zh-CN" sz="2000" b="0" i="1" smtClean="0">
                          <a:latin typeface="Cambria Math" panose="02040503050406030204" pitchFamily="18" charset="0"/>
                          <a:ea typeface="黑体" panose="02010609060101010101" pitchFamily="49" charset="-122"/>
                        </a:rPr>
                        <m:t>1</m:t>
                      </m:r>
                      <m:r>
                        <a:rPr lang="en-US" altLang="zh-CN" sz="2000" b="0" i="1" smtClean="0">
                          <a:latin typeface="Cambria Math" panose="02040503050406030204" pitchFamily="18" charset="0"/>
                          <a:ea typeface="黑体" panose="02010609060101010101" pitchFamily="49" charset="-122"/>
                        </a:rPr>
                        <m:t>−</m:t>
                      </m:r>
                      <m:f>
                        <m:fPr>
                          <m:ctrlPr>
                            <a:rPr lang="en-US" altLang="zh-CN" sz="2000" b="0" i="1" smtClean="0">
                              <a:latin typeface="Cambria Math" panose="02040503050406030204" pitchFamily="18" charset="0"/>
                              <a:ea typeface="黑体" panose="02010609060101010101" pitchFamily="49" charset="-122"/>
                            </a:rPr>
                          </m:ctrlPr>
                        </m:fPr>
                        <m:num>
                          <m:nary>
                            <m:naryPr>
                              <m:chr m:val="∑"/>
                              <m:limLoc m:val="subSup"/>
                              <m:ctrlPr>
                                <a:rPr lang="en-US" altLang="zh-CN" sz="2000" i="1">
                                  <a:latin typeface="Cambria Math" panose="02040503050406030204" pitchFamily="18" charset="0"/>
                                  <a:ea typeface="黑体" panose="02010609060101010101" pitchFamily="49" charset="-122"/>
                                </a:rPr>
                              </m:ctrlPr>
                            </m:naryPr>
                            <m:sub>
                              <m:r>
                                <m:rPr>
                                  <m:brk m:alnAt="25"/>
                                </m:rPr>
                                <a:rPr lang="en-US" altLang="zh-CN" sz="2000" i="1">
                                  <a:latin typeface="Cambria Math" panose="02040503050406030204" pitchFamily="18" charset="0"/>
                                  <a:ea typeface="黑体" panose="02010609060101010101" pitchFamily="49" charset="-122"/>
                                </a:rPr>
                                <m:t>𝑖</m:t>
                              </m:r>
                              <m:r>
                                <a:rPr lang="en-US" altLang="zh-CN" sz="2000" i="1">
                                  <a:latin typeface="Cambria Math" panose="02040503050406030204" pitchFamily="18" charset="0"/>
                                  <a:ea typeface="黑体" panose="02010609060101010101" pitchFamily="49" charset="-122"/>
                                </a:rPr>
                                <m:t>=</m:t>
                              </m:r>
                              <m:r>
                                <a:rPr lang="en-US" altLang="zh-CN" sz="2000" i="1">
                                  <a:latin typeface="Cambria Math" panose="02040503050406030204" pitchFamily="18" charset="0"/>
                                  <a:ea typeface="黑体" panose="02010609060101010101" pitchFamily="49" charset="-122"/>
                                </a:rPr>
                                <m:t>1</m:t>
                              </m:r>
                            </m:sub>
                            <m:sup>
                              <m:r>
                                <a:rPr lang="en-US" altLang="zh-CN" sz="2000" i="1">
                                  <a:latin typeface="Cambria Math" panose="02040503050406030204" pitchFamily="18" charset="0"/>
                                  <a:ea typeface="黑体" panose="02010609060101010101" pitchFamily="49" charset="-122"/>
                                </a:rPr>
                                <m:t>𝑁</m:t>
                              </m:r>
                            </m:sup>
                            <m:e>
                              <m:sSup>
                                <m:sSupPr>
                                  <m:ctrlPr>
                                    <a:rPr lang="en-US" altLang="zh-CN" sz="2000" i="1">
                                      <a:latin typeface="Cambria Math" panose="02040503050406030204" pitchFamily="18" charset="0"/>
                                      <a:ea typeface="黑体" panose="02010609060101010101" pitchFamily="49" charset="-122"/>
                                    </a:rPr>
                                  </m:ctrlPr>
                                </m:sSupPr>
                                <m:e>
                                  <m:d>
                                    <m:dPr>
                                      <m:ctrlPr>
                                        <a:rPr lang="en-US" altLang="zh-CN" sz="2000" i="1">
                                          <a:latin typeface="Cambria Math" panose="02040503050406030204" pitchFamily="18" charset="0"/>
                                          <a:ea typeface="黑体" panose="02010609060101010101" pitchFamily="49" charset="-122"/>
                                        </a:rPr>
                                      </m:ctrlPr>
                                    </m:dPr>
                                    <m:e>
                                      <m:sSub>
                                        <m:sSubPr>
                                          <m:ctrlPr>
                                            <a:rPr lang="en-US" altLang="zh-CN" sz="2000" i="1">
                                              <a:latin typeface="Cambria Math" panose="02040503050406030204" pitchFamily="18" charset="0"/>
                                              <a:ea typeface="黑体" panose="02010609060101010101" pitchFamily="49" charset="-122"/>
                                            </a:rPr>
                                          </m:ctrlPr>
                                        </m:sSubPr>
                                        <m:e>
                                          <m:r>
                                            <m:rPr>
                                              <m:sty m:val="p"/>
                                            </m:rPr>
                                            <a:rPr lang="en-US" altLang="zh-CN" sz="2000" i="1">
                                              <a:latin typeface="Cambria Math" panose="02040503050406030204" pitchFamily="18" charset="0"/>
                                              <a:ea typeface="黑体" panose="02010609060101010101" pitchFamily="49" charset="-122"/>
                                            </a:rPr>
                                            <m:t>y</m:t>
                                          </m:r>
                                        </m:e>
                                        <m:sub>
                                          <m:r>
                                            <a:rPr lang="en-US" altLang="zh-CN" sz="2000" i="1">
                                              <a:latin typeface="Cambria Math" panose="02040503050406030204" pitchFamily="18" charset="0"/>
                                              <a:ea typeface="黑体" panose="02010609060101010101" pitchFamily="49" charset="-122"/>
                                            </a:rPr>
                                            <m:t>𝑖</m:t>
                                          </m:r>
                                        </m:sub>
                                      </m:sSub>
                                      <m:r>
                                        <a:rPr lang="en-US" altLang="zh-CN" sz="2000" i="1">
                                          <a:latin typeface="Cambria Math" panose="02040503050406030204" pitchFamily="18" charset="0"/>
                                          <a:ea typeface="黑体" panose="02010609060101010101" pitchFamily="49" charset="-122"/>
                                        </a:rPr>
                                        <m:t>−</m:t>
                                      </m:r>
                                      <m:sSubSup>
                                        <m:sSubSupPr>
                                          <m:ctrlPr>
                                            <a:rPr lang="en-US" altLang="zh-CN" sz="2000" i="1">
                                              <a:latin typeface="Cambria Math" panose="02040503050406030204" pitchFamily="18" charset="0"/>
                                              <a:ea typeface="黑体" panose="02010609060101010101" pitchFamily="49" charset="-122"/>
                                            </a:rPr>
                                          </m:ctrlPr>
                                        </m:sSubSupPr>
                                        <m:e>
                                          <m:r>
                                            <a:rPr lang="en-US" altLang="zh-CN" sz="2000" i="1">
                                              <a:latin typeface="Cambria Math" panose="02040503050406030204" pitchFamily="18" charset="0"/>
                                              <a:ea typeface="黑体" panose="02010609060101010101" pitchFamily="49" charset="-122"/>
                                            </a:rPr>
                                            <m:t>𝑦</m:t>
                                          </m:r>
                                        </m:e>
                                        <m:sub>
                                          <m:r>
                                            <a:rPr lang="en-US" altLang="zh-CN" sz="2000" i="1">
                                              <a:latin typeface="Cambria Math" panose="02040503050406030204" pitchFamily="18" charset="0"/>
                                              <a:ea typeface="黑体" panose="02010609060101010101" pitchFamily="49" charset="-122"/>
                                            </a:rPr>
                                            <m:t>𝑖</m:t>
                                          </m:r>
                                        </m:sub>
                                        <m:sup>
                                          <m:r>
                                            <a:rPr lang="en-US" altLang="zh-CN" sz="2000" b="0" i="1" smtClean="0">
                                              <a:latin typeface="Cambria Math" panose="02040503050406030204" pitchFamily="18" charset="0"/>
                                              <a:ea typeface="黑体" panose="02010609060101010101" pitchFamily="49" charset="-122"/>
                                            </a:rPr>
                                            <m:t>∗</m:t>
                                          </m:r>
                                        </m:sup>
                                      </m:sSubSup>
                                    </m:e>
                                  </m:d>
                                </m:e>
                                <m:sup>
                                  <m:r>
                                    <a:rPr lang="en-US" altLang="zh-CN" sz="2000" i="1">
                                      <a:latin typeface="Cambria Math" panose="02040503050406030204" pitchFamily="18" charset="0"/>
                                      <a:ea typeface="黑体" panose="02010609060101010101" pitchFamily="49" charset="-122"/>
                                    </a:rPr>
                                    <m:t>2</m:t>
                                  </m:r>
                                </m:sup>
                              </m:sSup>
                            </m:e>
                          </m:nary>
                        </m:num>
                        <m:den>
                          <m:nary>
                            <m:naryPr>
                              <m:chr m:val="∑"/>
                              <m:limLoc m:val="subSup"/>
                              <m:ctrlPr>
                                <a:rPr lang="en-US" altLang="zh-CN" sz="2000" b="0" i="1" smtClean="0">
                                  <a:latin typeface="Cambria Math" panose="02040503050406030204" pitchFamily="18" charset="0"/>
                                  <a:ea typeface="黑体" panose="02010609060101010101" pitchFamily="49" charset="-122"/>
                                </a:rPr>
                              </m:ctrlPr>
                            </m:naryPr>
                            <m:sub>
                              <m:r>
                                <m:rPr>
                                  <m:brk m:alnAt="25"/>
                                </m:rPr>
                                <a:rPr lang="en-US" altLang="zh-CN" sz="2000" b="0" i="1" smtClean="0">
                                  <a:latin typeface="Cambria Math" panose="02040503050406030204" pitchFamily="18" charset="0"/>
                                  <a:ea typeface="黑体" panose="02010609060101010101" pitchFamily="49" charset="-122"/>
                                </a:rPr>
                                <m:t>𝑖</m:t>
                              </m:r>
                              <m:r>
                                <a:rPr lang="en-US" altLang="zh-CN" sz="2000" b="0" i="1" smtClean="0">
                                  <a:latin typeface="Cambria Math" panose="02040503050406030204" pitchFamily="18" charset="0"/>
                                  <a:ea typeface="黑体" panose="02010609060101010101" pitchFamily="49" charset="-122"/>
                                </a:rPr>
                                <m:t>=</m:t>
                              </m:r>
                              <m:r>
                                <a:rPr lang="en-US" altLang="zh-CN" sz="2000" b="0" i="1" smtClean="0">
                                  <a:latin typeface="Cambria Math" panose="02040503050406030204" pitchFamily="18" charset="0"/>
                                  <a:ea typeface="黑体" panose="02010609060101010101" pitchFamily="49" charset="-122"/>
                                </a:rPr>
                                <m:t>1</m:t>
                              </m:r>
                            </m:sub>
                            <m:sup>
                              <m:r>
                                <a:rPr lang="en-US" altLang="zh-CN" sz="2000" b="0" i="1" smtClean="0">
                                  <a:latin typeface="Cambria Math" panose="02040503050406030204" pitchFamily="18" charset="0"/>
                                  <a:ea typeface="黑体" panose="02010609060101010101" pitchFamily="49" charset="-122"/>
                                </a:rPr>
                                <m:t>𝑁</m:t>
                              </m:r>
                            </m:sup>
                            <m:e>
                              <m:sSup>
                                <m:sSupPr>
                                  <m:ctrlPr>
                                    <a:rPr lang="en-US" altLang="zh-CN" sz="2000" b="0" i="1" smtClean="0">
                                      <a:latin typeface="Cambria Math" panose="02040503050406030204" pitchFamily="18" charset="0"/>
                                      <a:ea typeface="黑体" panose="02010609060101010101" pitchFamily="49" charset="-122"/>
                                    </a:rPr>
                                  </m:ctrlPr>
                                </m:sSupPr>
                                <m:e>
                                  <m:d>
                                    <m:dPr>
                                      <m:ctrlPr>
                                        <a:rPr lang="en-US" altLang="zh-CN" sz="2000" i="1">
                                          <a:latin typeface="Cambria Math" panose="02040503050406030204" pitchFamily="18" charset="0"/>
                                          <a:ea typeface="黑体" panose="02010609060101010101" pitchFamily="49" charset="-122"/>
                                        </a:rPr>
                                      </m:ctrlPr>
                                    </m:dPr>
                                    <m:e>
                                      <m:sSub>
                                        <m:sSubPr>
                                          <m:ctrlPr>
                                            <a:rPr lang="en-US" altLang="zh-CN" sz="2000" i="1">
                                              <a:latin typeface="Cambria Math" panose="02040503050406030204" pitchFamily="18" charset="0"/>
                                              <a:ea typeface="黑体" panose="02010609060101010101" pitchFamily="49" charset="-122"/>
                                            </a:rPr>
                                          </m:ctrlPr>
                                        </m:sSubPr>
                                        <m:e>
                                          <m:r>
                                            <m:rPr>
                                              <m:sty m:val="p"/>
                                            </m:rPr>
                                            <a:rPr lang="en-US" altLang="zh-CN" sz="2000" i="1">
                                              <a:latin typeface="Cambria Math" panose="02040503050406030204" pitchFamily="18" charset="0"/>
                                              <a:ea typeface="黑体" panose="02010609060101010101" pitchFamily="49" charset="-122"/>
                                            </a:rPr>
                                            <m:t>y</m:t>
                                          </m:r>
                                        </m:e>
                                        <m:sub>
                                          <m:r>
                                            <a:rPr lang="en-US" altLang="zh-CN" sz="2000" i="1">
                                              <a:latin typeface="Cambria Math" panose="02040503050406030204" pitchFamily="18" charset="0"/>
                                              <a:ea typeface="黑体" panose="02010609060101010101" pitchFamily="49" charset="-122"/>
                                            </a:rPr>
                                            <m:t>𝑖</m:t>
                                          </m:r>
                                        </m:sub>
                                      </m:sSub>
                                      <m:r>
                                        <a:rPr lang="en-US" altLang="zh-CN" sz="2000" i="1">
                                          <a:latin typeface="Cambria Math" panose="02040503050406030204" pitchFamily="18" charset="0"/>
                                          <a:ea typeface="黑体" panose="02010609060101010101" pitchFamily="49" charset="-122"/>
                                        </a:rPr>
                                        <m:t>−</m:t>
                                      </m:r>
                                      <m:sSubSup>
                                        <m:sSubSupPr>
                                          <m:ctrlPr>
                                            <a:rPr lang="en-US" altLang="zh-CN" sz="2000" i="1">
                                              <a:latin typeface="Cambria Math" panose="02040503050406030204" pitchFamily="18" charset="0"/>
                                              <a:ea typeface="黑体" panose="02010609060101010101" pitchFamily="49" charset="-122"/>
                                            </a:rPr>
                                          </m:ctrlPr>
                                        </m:sSubSupPr>
                                        <m:e>
                                          <m:r>
                                            <a:rPr lang="en-US" altLang="zh-CN" sz="2000" i="1">
                                              <a:latin typeface="Cambria Math" panose="02040503050406030204" pitchFamily="18" charset="0"/>
                                              <a:ea typeface="黑体" panose="02010609060101010101" pitchFamily="49" charset="-122"/>
                                            </a:rPr>
                                            <m:t>𝑦</m:t>
                                          </m:r>
                                        </m:e>
                                        <m:sub>
                                          <m:r>
                                            <a:rPr lang="en-US" altLang="zh-CN" sz="2000" i="1">
                                              <a:latin typeface="Cambria Math" panose="02040503050406030204" pitchFamily="18" charset="0"/>
                                              <a:ea typeface="黑体" panose="02010609060101010101" pitchFamily="49" charset="-122"/>
                                            </a:rPr>
                                            <m:t>𝑖</m:t>
                                          </m:r>
                                        </m:sub>
                                        <m:sup>
                                          <m:r>
                                            <a:rPr lang="en-US" altLang="zh-CN" sz="2000" i="1">
                                              <a:latin typeface="Cambria Math" panose="02040503050406030204" pitchFamily="18" charset="0"/>
                                              <a:ea typeface="黑体" panose="02010609060101010101" pitchFamily="49" charset="-122"/>
                                            </a:rPr>
                                            <m:t>−</m:t>
                                          </m:r>
                                        </m:sup>
                                      </m:sSubSup>
                                    </m:e>
                                  </m:d>
                                </m:e>
                                <m:sup>
                                  <m:r>
                                    <a:rPr lang="en-US" altLang="zh-CN" sz="2000" b="0" i="1" smtClean="0">
                                      <a:latin typeface="Cambria Math" panose="02040503050406030204" pitchFamily="18" charset="0"/>
                                      <a:ea typeface="黑体" panose="02010609060101010101" pitchFamily="49" charset="-122"/>
                                    </a:rPr>
                                    <m:t>2</m:t>
                                  </m:r>
                                </m:sup>
                              </m:sSup>
                            </m:e>
                          </m:nary>
                        </m:den>
                      </m:f>
                    </m:oMath>
                  </m:oMathPara>
                </a14:m>
                <a:endParaRPr lang="zh-CN" altLang="en-US" sz="2000" dirty="0">
                  <a:latin typeface="Times New Roman" panose="02020603050405020304" pitchFamily="18" charset="0"/>
                  <a:ea typeface="黑体" panose="02010609060101010101" pitchFamily="49" charset="-122"/>
                </a:endParaRPr>
              </a:p>
            </p:txBody>
          </p:sp>
        </mc:Choice>
        <mc:Fallback>
          <p:sp>
            <p:nvSpPr>
              <p:cNvPr id="9" name="文本框 8"/>
              <p:cNvSpPr txBox="1">
                <a:spLocks noRot="1" noChangeAspect="1" noMove="1" noResize="1" noEditPoints="1" noAdjustHandles="1" noChangeArrowheads="1" noChangeShapeType="1" noTextEdit="1"/>
              </p:cNvSpPr>
              <p:nvPr/>
            </p:nvSpPr>
            <p:spPr>
              <a:xfrm>
                <a:off x="6459201" y="4990511"/>
                <a:ext cx="2810513" cy="792653"/>
              </a:xfrm>
              <a:prstGeom prst="rect">
                <a:avLst/>
              </a:prstGeom>
              <a:blipFill rotWithShape="1">
                <a:blip r:embed="rId2"/>
                <a:stretch>
                  <a:fillRect l="-22" t="-6" r="-272" b="28"/>
                </a:stretch>
              </a:blipFill>
            </p:spPr>
            <p:txBody>
              <a:bodyPr/>
              <a:lstStyle/>
              <a:p>
                <a:r>
                  <a:rPr lang="zh-CN" altLang="en-US">
                    <a:noFill/>
                  </a:rPr>
                  <a:t> </a:t>
                </a:r>
              </a:p>
            </p:txBody>
          </p:sp>
        </mc:Fallback>
      </mc:AlternateContent>
      <p:sp>
        <p:nvSpPr>
          <p:cNvPr id="10" name="文本框 9"/>
          <p:cNvSpPr txBox="1"/>
          <p:nvPr/>
        </p:nvSpPr>
        <p:spPr>
          <a:xfrm>
            <a:off x="9677400" y="3823853"/>
            <a:ext cx="1851469" cy="307777"/>
          </a:xfrm>
          <a:prstGeom prst="rect">
            <a:avLst/>
          </a:prstGeom>
          <a:solidFill>
            <a:schemeClr val="bg1"/>
          </a:solidFill>
        </p:spPr>
        <p:txBody>
          <a:bodyPr wrap="none" lIns="0" tIns="0" rIns="0" bIns="0" rtlCol="0">
            <a:spAutoFit/>
          </a:bodyPr>
          <a:lstStyle/>
          <a:p>
            <a:r>
              <a:rPr lang="en-US" altLang="zh-CN" sz="2000" i="1" dirty="0">
                <a:latin typeface="Cambria Math" panose="02040503050406030204" pitchFamily="18" charset="0"/>
                <a:ea typeface="Cambria Math" panose="02040503050406030204" pitchFamily="18" charset="0"/>
              </a:rPr>
              <a:t>MRE</a:t>
            </a:r>
            <a:r>
              <a:rPr lang="en-US" altLang="zh-CN" sz="2000" dirty="0">
                <a:latin typeface="Times New Roman" panose="02020603050405020304" pitchFamily="18" charset="0"/>
                <a:ea typeface="黑体" panose="02010609060101010101" pitchFamily="49" charset="-122"/>
              </a:rPr>
              <a:t> -- </a:t>
            </a:r>
            <a:r>
              <a:rPr lang="zh-CN" altLang="en-US" sz="2000" dirty="0">
                <a:latin typeface="Times New Roman" panose="02020603050405020304" pitchFamily="18" charset="0"/>
                <a:ea typeface="黑体" panose="02010609060101010101" pitchFamily="49" charset="-122"/>
              </a:rPr>
              <a:t>相对误差</a:t>
            </a:r>
            <a:endParaRPr lang="zh-CN" altLang="en-US" sz="2000" dirty="0">
              <a:latin typeface="Times New Roman" panose="02020603050405020304" pitchFamily="18" charset="0"/>
              <a:ea typeface="黑体" panose="02010609060101010101" pitchFamily="49" charset="-122"/>
            </a:endParaRPr>
          </a:p>
        </p:txBody>
      </p:sp>
      <mc:AlternateContent xmlns:mc="http://schemas.openxmlformats.org/markup-compatibility/2006">
        <mc:Choice xmlns:a14="http://schemas.microsoft.com/office/drawing/2010/main" Requires="a14">
          <p:sp>
            <p:nvSpPr>
              <p:cNvPr id="11" name="文本框 10"/>
              <p:cNvSpPr txBox="1"/>
              <p:nvPr/>
            </p:nvSpPr>
            <p:spPr>
              <a:xfrm>
                <a:off x="9677400" y="4314649"/>
                <a:ext cx="1614737" cy="307777"/>
              </a:xfrm>
              <a:prstGeom prst="rect">
                <a:avLst/>
              </a:prstGeom>
              <a:solidFill>
                <a:schemeClr val="bg1"/>
              </a:solidFill>
            </p:spPr>
            <p:txBody>
              <a:bodyPr wrap="none" lIns="0" tIns="0" rIns="0" bIns="0" rtlCol="0">
                <a:spAutoFit/>
              </a:bodyPr>
              <a:lstStyle/>
              <a:p>
                <a14:m>
                  <m:oMath xmlns:m="http://schemas.openxmlformats.org/officeDocument/2006/math">
                    <m:sSup>
                      <m:sSupPr>
                        <m:ctrlPr>
                          <a:rPr lang="en-US" altLang="zh-CN" sz="2000" b="0" i="1" smtClean="0">
                            <a:latin typeface="Cambria Math" panose="02040503050406030204" pitchFamily="18" charset="0"/>
                            <a:ea typeface="黑体" panose="02010609060101010101" pitchFamily="49" charset="-122"/>
                          </a:rPr>
                        </m:ctrlPr>
                      </m:sSupPr>
                      <m:e>
                        <m:r>
                          <a:rPr lang="en-US" altLang="zh-CN" sz="2000" b="0" i="1" smtClean="0">
                            <a:latin typeface="Cambria Math" panose="02040503050406030204" pitchFamily="18" charset="0"/>
                            <a:ea typeface="黑体" panose="02010609060101010101" pitchFamily="49" charset="-122"/>
                          </a:rPr>
                          <m:t>𝑅</m:t>
                        </m:r>
                      </m:e>
                      <m:sup>
                        <m:r>
                          <a:rPr lang="en-US" altLang="zh-CN" sz="2000" b="0" i="1" smtClean="0">
                            <a:latin typeface="Cambria Math" panose="02040503050406030204" pitchFamily="18" charset="0"/>
                            <a:ea typeface="黑体" panose="02010609060101010101" pitchFamily="49" charset="-122"/>
                          </a:rPr>
                          <m:t>2</m:t>
                        </m:r>
                      </m:sup>
                    </m:sSup>
                  </m:oMath>
                </a14:m>
                <a:r>
                  <a:rPr lang="en-US" altLang="zh-CN" sz="2000" dirty="0">
                    <a:latin typeface="Times New Roman" panose="02020603050405020304" pitchFamily="18" charset="0"/>
                    <a:ea typeface="黑体" panose="02010609060101010101" pitchFamily="49" charset="-122"/>
                  </a:rPr>
                  <a:t> -- </a:t>
                </a:r>
                <a:r>
                  <a:rPr lang="zh-CN" altLang="en-US" sz="2000" dirty="0">
                    <a:latin typeface="Times New Roman" panose="02020603050405020304" pitchFamily="18" charset="0"/>
                    <a:ea typeface="黑体" panose="02010609060101010101" pitchFamily="49" charset="-122"/>
                  </a:rPr>
                  <a:t>拟合优度</a:t>
                </a:r>
                <a:endParaRPr lang="zh-CN" altLang="en-US" sz="2000" dirty="0">
                  <a:latin typeface="Times New Roman" panose="02020603050405020304" pitchFamily="18" charset="0"/>
                  <a:ea typeface="黑体" panose="02010609060101010101" pitchFamily="49" charset="-122"/>
                </a:endParaRPr>
              </a:p>
            </p:txBody>
          </p:sp>
        </mc:Choice>
        <mc:Fallback>
          <p:sp>
            <p:nvSpPr>
              <p:cNvPr id="11" name="文本框 10"/>
              <p:cNvSpPr txBox="1">
                <a:spLocks noRot="1" noChangeAspect="1" noMove="1" noResize="1" noEditPoints="1" noAdjustHandles="1" noChangeArrowheads="1" noChangeShapeType="1" noTextEdit="1"/>
              </p:cNvSpPr>
              <p:nvPr/>
            </p:nvSpPr>
            <p:spPr>
              <a:xfrm>
                <a:off x="9677400" y="4314649"/>
                <a:ext cx="1614737" cy="307777"/>
              </a:xfrm>
              <a:prstGeom prst="rect">
                <a:avLst/>
              </a:prstGeom>
              <a:blipFill rotWithShape="1">
                <a:blip r:embed="rId3"/>
                <a:stretch>
                  <a:fillRect t="-149" r="-2600" b="-15802"/>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2" name="文本框 11"/>
              <p:cNvSpPr txBox="1"/>
              <p:nvPr/>
            </p:nvSpPr>
            <p:spPr>
              <a:xfrm>
                <a:off x="9677400" y="4805445"/>
                <a:ext cx="1272208" cy="307777"/>
              </a:xfrm>
              <a:prstGeom prst="rect">
                <a:avLst/>
              </a:prstGeom>
              <a:solidFill>
                <a:schemeClr val="bg1"/>
              </a:solidFill>
            </p:spPr>
            <p:txBody>
              <a:bodyPr wrap="none" lIns="0" tIns="0" rIns="0" bIns="0" rtlCol="0">
                <a:spAutoFit/>
              </a:bodyPr>
              <a:lstStyle/>
              <a:p>
                <a14:m>
                  <m:oMath xmlns:m="http://schemas.openxmlformats.org/officeDocument/2006/math">
                    <m:sSub>
                      <m:sSubPr>
                        <m:ctrlPr>
                          <a:rPr lang="en-US" altLang="zh-CN" sz="2000" i="1">
                            <a:latin typeface="Cambria Math" panose="02040503050406030204" pitchFamily="18" charset="0"/>
                            <a:ea typeface="黑体" panose="02010609060101010101" pitchFamily="49" charset="-122"/>
                          </a:rPr>
                        </m:ctrlPr>
                      </m:sSubPr>
                      <m:e>
                        <m:r>
                          <m:rPr>
                            <m:sty m:val="p"/>
                          </m:rPr>
                          <a:rPr lang="en-US" altLang="zh-CN" sz="2000" i="1">
                            <a:latin typeface="Cambria Math" panose="02040503050406030204" pitchFamily="18" charset="0"/>
                            <a:ea typeface="黑体" panose="02010609060101010101" pitchFamily="49" charset="-122"/>
                          </a:rPr>
                          <m:t>y</m:t>
                        </m:r>
                      </m:e>
                      <m:sub>
                        <m:r>
                          <a:rPr lang="en-US" altLang="zh-CN" sz="2000" i="1">
                            <a:latin typeface="Cambria Math" panose="02040503050406030204" pitchFamily="18" charset="0"/>
                            <a:ea typeface="黑体" panose="02010609060101010101" pitchFamily="49" charset="-122"/>
                          </a:rPr>
                          <m:t>𝑖</m:t>
                        </m:r>
                      </m:sub>
                    </m:sSub>
                    <m:r>
                      <a:rPr lang="en-US" altLang="zh-CN" sz="2000" i="1">
                        <a:latin typeface="Cambria Math" panose="02040503050406030204" pitchFamily="18" charset="0"/>
                        <a:ea typeface="黑体" panose="02010609060101010101" pitchFamily="49" charset="-122"/>
                      </a:rPr>
                      <m:t> </m:t>
                    </m:r>
                  </m:oMath>
                </a14:m>
                <a:r>
                  <a:rPr lang="en-US" altLang="zh-CN" sz="2000" dirty="0">
                    <a:latin typeface="Times New Roman" panose="02020603050405020304" pitchFamily="18" charset="0"/>
                    <a:ea typeface="黑体" panose="02010609060101010101" pitchFamily="49" charset="-122"/>
                  </a:rPr>
                  <a:t>-- </a:t>
                </a:r>
                <a:r>
                  <a:rPr lang="zh-CN" altLang="en-US" sz="2000" dirty="0">
                    <a:latin typeface="Times New Roman" panose="02020603050405020304" pitchFamily="18" charset="0"/>
                    <a:ea typeface="黑体" panose="02010609060101010101" pitchFamily="49" charset="-122"/>
                  </a:rPr>
                  <a:t>实际值</a:t>
                </a:r>
                <a:endParaRPr lang="zh-CN" altLang="en-US" sz="2000" dirty="0">
                  <a:latin typeface="Times New Roman" panose="02020603050405020304" pitchFamily="18" charset="0"/>
                  <a:ea typeface="黑体" panose="02010609060101010101" pitchFamily="49" charset="-122"/>
                </a:endParaRPr>
              </a:p>
            </p:txBody>
          </p:sp>
        </mc:Choice>
        <mc:Fallback>
          <p:sp>
            <p:nvSpPr>
              <p:cNvPr id="12" name="文本框 11"/>
              <p:cNvSpPr txBox="1">
                <a:spLocks noRot="1" noChangeAspect="1" noMove="1" noResize="1" noEditPoints="1" noAdjustHandles="1" noChangeArrowheads="1" noChangeShapeType="1" noTextEdit="1"/>
              </p:cNvSpPr>
              <p:nvPr/>
            </p:nvSpPr>
            <p:spPr>
              <a:xfrm>
                <a:off x="9677400" y="4805445"/>
                <a:ext cx="1272208" cy="307777"/>
              </a:xfrm>
              <a:prstGeom prst="rect">
                <a:avLst/>
              </a:prstGeom>
              <a:blipFill rotWithShape="1">
                <a:blip r:embed="rId4"/>
                <a:stretch>
                  <a:fillRect t="-130" r="-3570" b="-15821"/>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3" name="文本框 12"/>
              <p:cNvSpPr txBox="1"/>
              <p:nvPr/>
            </p:nvSpPr>
            <p:spPr>
              <a:xfrm>
                <a:off x="9677400" y="5296241"/>
                <a:ext cx="1278299" cy="307969"/>
              </a:xfrm>
              <a:prstGeom prst="rect">
                <a:avLst/>
              </a:prstGeom>
              <a:solidFill>
                <a:schemeClr val="bg1"/>
              </a:solidFill>
            </p:spPr>
            <p:txBody>
              <a:bodyPr wrap="none" lIns="0" tIns="0" rIns="0" bIns="0" rtlCol="0">
                <a:spAutoFit/>
              </a:bodyPr>
              <a:lstStyle/>
              <a:p>
                <a14:m>
                  <m:oMath xmlns:m="http://schemas.openxmlformats.org/officeDocument/2006/math">
                    <m:sSubSup>
                      <m:sSubSupPr>
                        <m:ctrlPr>
                          <a:rPr lang="en-US" altLang="zh-CN" sz="2000" i="1">
                            <a:latin typeface="Cambria Math" panose="02040503050406030204" pitchFamily="18" charset="0"/>
                            <a:ea typeface="黑体" panose="02010609060101010101" pitchFamily="49" charset="-122"/>
                          </a:rPr>
                        </m:ctrlPr>
                      </m:sSubSupPr>
                      <m:e>
                        <m:r>
                          <a:rPr lang="en-US" altLang="zh-CN" sz="2000" i="1">
                            <a:latin typeface="Cambria Math" panose="02040503050406030204" pitchFamily="18" charset="0"/>
                            <a:ea typeface="黑体" panose="02010609060101010101" pitchFamily="49" charset="-122"/>
                          </a:rPr>
                          <m:t>𝑦</m:t>
                        </m:r>
                      </m:e>
                      <m:sub>
                        <m:r>
                          <a:rPr lang="en-US" altLang="zh-CN" sz="2000" i="1">
                            <a:latin typeface="Cambria Math" panose="02040503050406030204" pitchFamily="18" charset="0"/>
                            <a:ea typeface="黑体" panose="02010609060101010101" pitchFamily="49" charset="-122"/>
                          </a:rPr>
                          <m:t>𝑖</m:t>
                        </m:r>
                      </m:sub>
                      <m:sup>
                        <m:r>
                          <a:rPr lang="en-US" altLang="zh-CN" sz="2000" i="1">
                            <a:latin typeface="Cambria Math" panose="02040503050406030204" pitchFamily="18" charset="0"/>
                            <a:ea typeface="黑体" panose="02010609060101010101" pitchFamily="49" charset="-122"/>
                          </a:rPr>
                          <m:t>∗</m:t>
                        </m:r>
                      </m:sup>
                    </m:sSubSup>
                  </m:oMath>
                </a14:m>
                <a:r>
                  <a:rPr lang="en-US" altLang="zh-CN" sz="2000" dirty="0">
                    <a:latin typeface="Times New Roman" panose="02020603050405020304" pitchFamily="18" charset="0"/>
                    <a:ea typeface="黑体" panose="02010609060101010101" pitchFamily="49" charset="-122"/>
                  </a:rPr>
                  <a:t>-- </a:t>
                </a:r>
                <a:r>
                  <a:rPr lang="zh-CN" altLang="en-US" sz="2000" dirty="0">
                    <a:latin typeface="Times New Roman" panose="02020603050405020304" pitchFamily="18" charset="0"/>
                    <a:ea typeface="黑体" panose="02010609060101010101" pitchFamily="49" charset="-122"/>
                  </a:rPr>
                  <a:t>预测值</a:t>
                </a:r>
                <a:endParaRPr lang="zh-CN" altLang="en-US" sz="2000" dirty="0">
                  <a:latin typeface="Times New Roman" panose="02020603050405020304" pitchFamily="18" charset="0"/>
                  <a:ea typeface="黑体" panose="02010609060101010101" pitchFamily="49" charset="-122"/>
                </a:endParaRPr>
              </a:p>
            </p:txBody>
          </p:sp>
        </mc:Choice>
        <mc:Fallback>
          <p:sp>
            <p:nvSpPr>
              <p:cNvPr id="13" name="文本框 12"/>
              <p:cNvSpPr txBox="1">
                <a:spLocks noRot="1" noChangeAspect="1" noMove="1" noResize="1" noEditPoints="1" noAdjustHandles="1" noChangeArrowheads="1" noChangeShapeType="1" noTextEdit="1"/>
              </p:cNvSpPr>
              <p:nvPr/>
            </p:nvSpPr>
            <p:spPr>
              <a:xfrm>
                <a:off x="9677400" y="5296241"/>
                <a:ext cx="1278299" cy="307969"/>
              </a:xfrm>
              <a:prstGeom prst="rect">
                <a:avLst/>
              </a:prstGeom>
              <a:blipFill rotWithShape="1">
                <a:blip r:embed="rId5"/>
                <a:stretch>
                  <a:fillRect t="-111" r="-2182" b="-17417"/>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4" name="文本框 13"/>
              <p:cNvSpPr txBox="1"/>
              <p:nvPr/>
            </p:nvSpPr>
            <p:spPr>
              <a:xfrm>
                <a:off x="9677400" y="5787228"/>
                <a:ext cx="1563633" cy="307969"/>
              </a:xfrm>
              <a:prstGeom prst="rect">
                <a:avLst/>
              </a:prstGeom>
              <a:solidFill>
                <a:schemeClr val="bg1"/>
              </a:solidFill>
            </p:spPr>
            <p:txBody>
              <a:bodyPr wrap="none" lIns="0" tIns="0" rIns="0" bIns="0" rtlCol="0">
                <a:spAutoFit/>
              </a:bodyPr>
              <a:lstStyle/>
              <a:p>
                <a14:m>
                  <m:oMath xmlns:m="http://schemas.openxmlformats.org/officeDocument/2006/math">
                    <m:sSubSup>
                      <m:sSubSupPr>
                        <m:ctrlPr>
                          <a:rPr lang="en-US" altLang="zh-CN" sz="2000" i="1" smtClean="0">
                            <a:latin typeface="Cambria Math" panose="02040503050406030204" pitchFamily="18" charset="0"/>
                            <a:ea typeface="黑体" panose="02010609060101010101" pitchFamily="49" charset="-122"/>
                          </a:rPr>
                        </m:ctrlPr>
                      </m:sSubSupPr>
                      <m:e>
                        <m:r>
                          <a:rPr lang="en-US" altLang="zh-CN" sz="2000" i="1">
                            <a:latin typeface="Cambria Math" panose="02040503050406030204" pitchFamily="18" charset="0"/>
                            <a:ea typeface="黑体" panose="02010609060101010101" pitchFamily="49" charset="-122"/>
                          </a:rPr>
                          <m:t>𝑦</m:t>
                        </m:r>
                      </m:e>
                      <m:sub>
                        <m:r>
                          <a:rPr lang="en-US" altLang="zh-CN" sz="2000" i="1">
                            <a:latin typeface="Cambria Math" panose="02040503050406030204" pitchFamily="18" charset="0"/>
                            <a:ea typeface="黑体" panose="02010609060101010101" pitchFamily="49" charset="-122"/>
                          </a:rPr>
                          <m:t>𝑖</m:t>
                        </m:r>
                      </m:sub>
                      <m:sup>
                        <m:r>
                          <a:rPr lang="en-US" altLang="zh-CN" sz="2000" b="0" i="1" smtClean="0">
                            <a:latin typeface="Cambria Math" panose="02040503050406030204" pitchFamily="18" charset="0"/>
                            <a:ea typeface="黑体" panose="02010609060101010101" pitchFamily="49" charset="-122"/>
                          </a:rPr>
                          <m:t>−</m:t>
                        </m:r>
                      </m:sup>
                    </m:sSubSup>
                  </m:oMath>
                </a14:m>
                <a:r>
                  <a:rPr lang="en-US" altLang="zh-CN" sz="2000" dirty="0">
                    <a:latin typeface="Times New Roman" panose="02020603050405020304" pitchFamily="18" charset="0"/>
                    <a:ea typeface="黑体" panose="02010609060101010101" pitchFamily="49" charset="-122"/>
                  </a:rPr>
                  <a:t>-- </a:t>
                </a:r>
                <a:r>
                  <a:rPr lang="zh-CN" altLang="en-US" sz="2000" dirty="0">
                    <a:latin typeface="Times New Roman" panose="02020603050405020304" pitchFamily="18" charset="0"/>
                    <a:ea typeface="黑体" panose="02010609060101010101" pitchFamily="49" charset="-122"/>
                  </a:rPr>
                  <a:t>实际均值</a:t>
                </a:r>
                <a:endParaRPr lang="zh-CN" altLang="en-US" sz="2000" dirty="0">
                  <a:latin typeface="Times New Roman" panose="02020603050405020304" pitchFamily="18" charset="0"/>
                  <a:ea typeface="黑体" panose="02010609060101010101" pitchFamily="49" charset="-122"/>
                </a:endParaRPr>
              </a:p>
            </p:txBody>
          </p:sp>
        </mc:Choice>
        <mc:Fallback>
          <p:sp>
            <p:nvSpPr>
              <p:cNvPr id="14" name="文本框 13"/>
              <p:cNvSpPr txBox="1">
                <a:spLocks noRot="1" noChangeAspect="1" noMove="1" noResize="1" noEditPoints="1" noAdjustHandles="1" noChangeArrowheads="1" noChangeShapeType="1" noTextEdit="1"/>
              </p:cNvSpPr>
              <p:nvPr/>
            </p:nvSpPr>
            <p:spPr>
              <a:xfrm>
                <a:off x="9677400" y="5787228"/>
                <a:ext cx="1563633" cy="307969"/>
              </a:xfrm>
              <a:prstGeom prst="rect">
                <a:avLst/>
              </a:prstGeom>
              <a:blipFill rotWithShape="1">
                <a:blip r:embed="rId6"/>
                <a:stretch>
                  <a:fillRect t="-154" r="-2907" b="-17374"/>
                </a:stretch>
              </a:blipFill>
            </p:spPr>
            <p:txBody>
              <a:bodyPr/>
              <a:lstStyle/>
              <a:p>
                <a:r>
                  <a:rPr lang="zh-CN" altLang="en-US">
                    <a:noFill/>
                  </a:rPr>
                  <a:t> </a:t>
                </a:r>
              </a:p>
            </p:txBody>
          </p:sp>
        </mc:Fallback>
      </mc:AlternateContent>
      <p:pic>
        <p:nvPicPr>
          <p:cNvPr id="16" name="图片 15"/>
          <p:cNvPicPr>
            <a:picLocks noChangeAspect="1"/>
          </p:cNvPicPr>
          <p:nvPr/>
        </p:nvPicPr>
        <p:blipFill>
          <a:blip r:embed="rId7"/>
          <a:stretch>
            <a:fillRect/>
          </a:stretch>
        </p:blipFill>
        <p:spPr>
          <a:xfrm>
            <a:off x="8956422" y="1175503"/>
            <a:ext cx="2884675" cy="2027561"/>
          </a:xfrm>
          <a:prstGeom prst="rect">
            <a:avLst/>
          </a:prstGeom>
        </p:spPr>
      </p:pic>
      <p:sp>
        <p:nvSpPr>
          <p:cNvPr id="15" name="文本框 14"/>
          <p:cNvSpPr txBox="1"/>
          <p:nvPr/>
        </p:nvSpPr>
        <p:spPr>
          <a:xfrm>
            <a:off x="478230" y="1543529"/>
            <a:ext cx="5443666" cy="1418915"/>
          </a:xfrm>
          <a:prstGeom prst="rect">
            <a:avLst/>
          </a:prstGeom>
          <a:noFill/>
          <a:ln w="19050">
            <a:noFill/>
            <a:prstDash val="dash"/>
          </a:ln>
        </p:spPr>
        <p:txBody>
          <a:bodyPr wrap="square" rtlCol="0">
            <a:spAutoFit/>
          </a:bodyPr>
          <a:lstStyle/>
          <a:p>
            <a:pPr algn="just" hangingPunct="1">
              <a:lnSpc>
                <a:spcPct val="150000"/>
              </a:lnSpc>
            </a:pPr>
            <a:r>
              <a:rPr lang="zh-CN" altLang="en-US" sz="2000" dirty="0">
                <a:latin typeface="Times New Roman" panose="02020603050405020304" pitchFamily="18" charset="0"/>
                <a:ea typeface="黑体" panose="02010609060101010101" pitchFamily="49" charset="-122"/>
              </a:rPr>
              <a:t>按</a:t>
            </a:r>
            <a:r>
              <a:rPr lang="zh-CN" altLang="en-US" sz="2000" b="1" dirty="0">
                <a:solidFill>
                  <a:srgbClr val="FF0000"/>
                </a:solidFill>
                <a:latin typeface="Times New Roman" panose="02020603050405020304" pitchFamily="18" charset="0"/>
                <a:ea typeface="黑体" panose="02010609060101010101" pitchFamily="49" charset="-122"/>
              </a:rPr>
              <a:t>梯度</a:t>
            </a:r>
            <a:r>
              <a:rPr lang="zh-CN" altLang="en-US" sz="2000" dirty="0">
                <a:latin typeface="Times New Roman" panose="02020603050405020304" pitchFamily="18" charset="0"/>
                <a:ea typeface="黑体" panose="02010609060101010101" pitchFamily="49" charset="-122"/>
              </a:rPr>
              <a:t>抽取若干个掘进循环，将</a:t>
            </a:r>
            <a:r>
              <a:rPr lang="zh-CN" altLang="en-US" sz="2000" b="1" dirty="0">
                <a:solidFill>
                  <a:srgbClr val="FF0000"/>
                </a:solidFill>
                <a:latin typeface="Times New Roman" panose="02020603050405020304" pitchFamily="18" charset="0"/>
                <a:ea typeface="黑体" panose="02010609060101010101" pitchFamily="49" charset="-122"/>
              </a:rPr>
              <a:t>每秒钟</a:t>
            </a:r>
            <a:r>
              <a:rPr lang="zh-CN" altLang="en-US" sz="2000" dirty="0">
                <a:latin typeface="Times New Roman" panose="02020603050405020304" pitchFamily="18" charset="0"/>
                <a:ea typeface="黑体" panose="02010609060101010101" pitchFamily="49" charset="-122"/>
              </a:rPr>
              <a:t>的数据点都作为一个样本组成参数预测训练集，使训练集中</a:t>
            </a:r>
            <a:r>
              <a:rPr lang="zh-CN" altLang="en-US" sz="2000" b="1" dirty="0">
                <a:solidFill>
                  <a:srgbClr val="FF0000"/>
                </a:solidFill>
                <a:latin typeface="Times New Roman" panose="02020603050405020304" pitchFamily="18" charset="0"/>
                <a:ea typeface="黑体" panose="02010609060101010101" pitchFamily="49" charset="-122"/>
              </a:rPr>
              <a:t>单刀扭矩</a:t>
            </a:r>
            <a:r>
              <a:rPr lang="en-US" altLang="zh-CN" sz="2000" b="1" dirty="0">
                <a:solidFill>
                  <a:srgbClr val="FF0000"/>
                </a:solidFill>
                <a:latin typeface="Times New Roman" panose="02020603050405020304" pitchFamily="18" charset="0"/>
                <a:ea typeface="黑体" panose="02010609060101010101" pitchFamily="49" charset="-122"/>
              </a:rPr>
              <a:t>/</a:t>
            </a:r>
            <a:r>
              <a:rPr lang="zh-CN" altLang="en-US" sz="2000" b="1" dirty="0">
                <a:solidFill>
                  <a:srgbClr val="FF0000"/>
                </a:solidFill>
                <a:latin typeface="Times New Roman" panose="02020603050405020304" pitchFamily="18" charset="0"/>
                <a:ea typeface="黑体" panose="02010609060101010101" pitchFamily="49" charset="-122"/>
              </a:rPr>
              <a:t>单刀推力分布区间尽可能大</a:t>
            </a:r>
            <a:r>
              <a:rPr lang="zh-CN" altLang="en-US" sz="2000" dirty="0">
                <a:latin typeface="Times New Roman" panose="02020603050405020304" pitchFamily="18" charset="0"/>
                <a:ea typeface="黑体" panose="02010609060101010101" pitchFamily="49" charset="-122"/>
              </a:rPr>
              <a:t>。</a:t>
            </a:r>
            <a:endParaRPr lang="en-US" altLang="zh-CN" sz="2000" dirty="0">
              <a:latin typeface="Times New Roman" panose="02020603050405020304" pitchFamily="18" charset="0"/>
              <a:ea typeface="黑体" panose="02010609060101010101" pitchFamily="49" charset="-122"/>
            </a:endParaRPr>
          </a:p>
        </p:txBody>
      </p:sp>
      <p:pic>
        <p:nvPicPr>
          <p:cNvPr id="17" name="图片 16"/>
          <p:cNvPicPr>
            <a:picLocks noChangeAspect="1"/>
          </p:cNvPicPr>
          <p:nvPr/>
        </p:nvPicPr>
        <p:blipFill>
          <a:blip r:embed="rId8"/>
          <a:stretch>
            <a:fillRect/>
          </a:stretch>
        </p:blipFill>
        <p:spPr>
          <a:xfrm>
            <a:off x="358953" y="3316420"/>
            <a:ext cx="2605445" cy="2137263"/>
          </a:xfrm>
          <a:prstGeom prst="rect">
            <a:avLst/>
          </a:prstGeom>
        </p:spPr>
      </p:pic>
      <p:pic>
        <p:nvPicPr>
          <p:cNvPr id="21" name="图片 20"/>
          <p:cNvPicPr>
            <a:picLocks noChangeAspect="1"/>
          </p:cNvPicPr>
          <p:nvPr/>
        </p:nvPicPr>
        <p:blipFill>
          <a:blip r:embed="rId9"/>
          <a:stretch>
            <a:fillRect/>
          </a:stretch>
        </p:blipFill>
        <p:spPr>
          <a:xfrm>
            <a:off x="3317006" y="3316420"/>
            <a:ext cx="2541997" cy="2137263"/>
          </a:xfrm>
          <a:prstGeom prst="rect">
            <a:avLst/>
          </a:prstGeom>
        </p:spPr>
      </p:pic>
      <p:grpSp>
        <p:nvGrpSpPr>
          <p:cNvPr id="22" name="组合 21"/>
          <p:cNvGrpSpPr/>
          <p:nvPr/>
        </p:nvGrpSpPr>
        <p:grpSpPr>
          <a:xfrm>
            <a:off x="348847" y="5538668"/>
            <a:ext cx="2615551" cy="369332"/>
            <a:chOff x="618233" y="6372528"/>
            <a:chExt cx="5775312" cy="369332"/>
          </a:xfrm>
        </p:grpSpPr>
        <p:sp>
          <p:nvSpPr>
            <p:cNvPr id="23" name="矩形: 圆角 22"/>
            <p:cNvSpPr/>
            <p:nvPr/>
          </p:nvSpPr>
          <p:spPr>
            <a:xfrm>
              <a:off x="618233" y="6384281"/>
              <a:ext cx="5775312"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24" name="文本框 23"/>
            <p:cNvSpPr txBox="1"/>
            <p:nvPr/>
          </p:nvSpPr>
          <p:spPr>
            <a:xfrm>
              <a:off x="1060957" y="6372528"/>
              <a:ext cx="4889865" cy="369332"/>
            </a:xfrm>
            <a:prstGeom prst="rect">
              <a:avLst/>
            </a:prstGeom>
            <a:noFill/>
          </p:spPr>
          <p:txBody>
            <a:bodyPr wrap="square" rtlCol="0">
              <a:spAutoFit/>
            </a:bodyPr>
            <a:lstStyle/>
            <a:p>
              <a:pPr algn="ctr"/>
              <a:r>
                <a:rPr lang="zh-CN" altLang="en-US" dirty="0">
                  <a:solidFill>
                    <a:srgbClr val="FFFFFF"/>
                  </a:solidFill>
                  <a:latin typeface="Times New Roman" panose="02020603050405020304" pitchFamily="18" charset="0"/>
                  <a:ea typeface="黑体" panose="02010609060101010101" pitchFamily="49" charset="-122"/>
                </a:rPr>
                <a:t>单刀扭矩训练集</a:t>
              </a:r>
              <a:endParaRPr lang="zh-CN" altLang="en-US" dirty="0">
                <a:solidFill>
                  <a:srgbClr val="FFFFFF"/>
                </a:solidFill>
                <a:latin typeface="Times New Roman" panose="02020603050405020304" pitchFamily="18" charset="0"/>
                <a:ea typeface="黑体" panose="02010609060101010101" pitchFamily="49" charset="-122"/>
              </a:endParaRPr>
            </a:p>
          </p:txBody>
        </p:sp>
      </p:grpSp>
      <p:grpSp>
        <p:nvGrpSpPr>
          <p:cNvPr id="25" name="组合 24"/>
          <p:cNvGrpSpPr/>
          <p:nvPr/>
        </p:nvGrpSpPr>
        <p:grpSpPr>
          <a:xfrm>
            <a:off x="3317006" y="5538668"/>
            <a:ext cx="2541997" cy="369332"/>
            <a:chOff x="618233" y="6372528"/>
            <a:chExt cx="5775312" cy="369332"/>
          </a:xfrm>
        </p:grpSpPr>
        <p:sp>
          <p:nvSpPr>
            <p:cNvPr id="26" name="矩形: 圆角 25"/>
            <p:cNvSpPr/>
            <p:nvPr/>
          </p:nvSpPr>
          <p:spPr>
            <a:xfrm>
              <a:off x="618233" y="6384281"/>
              <a:ext cx="5775312"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27" name="文本框 26"/>
            <p:cNvSpPr txBox="1"/>
            <p:nvPr/>
          </p:nvSpPr>
          <p:spPr>
            <a:xfrm>
              <a:off x="1060957" y="6372528"/>
              <a:ext cx="4889865" cy="369332"/>
            </a:xfrm>
            <a:prstGeom prst="rect">
              <a:avLst/>
            </a:prstGeom>
            <a:noFill/>
          </p:spPr>
          <p:txBody>
            <a:bodyPr wrap="square" rtlCol="0">
              <a:spAutoFit/>
            </a:bodyPr>
            <a:lstStyle/>
            <a:p>
              <a:pPr algn="ctr"/>
              <a:r>
                <a:rPr lang="zh-CN" altLang="en-US" dirty="0">
                  <a:solidFill>
                    <a:srgbClr val="FFFFFF"/>
                  </a:solidFill>
                  <a:latin typeface="Times New Roman" panose="02020603050405020304" pitchFamily="18" charset="0"/>
                  <a:ea typeface="黑体" panose="02010609060101010101" pitchFamily="49" charset="-122"/>
                </a:rPr>
                <a:t>单刀推力训练集</a:t>
              </a:r>
              <a:endParaRPr lang="zh-CN" altLang="en-US" dirty="0">
                <a:solidFill>
                  <a:srgbClr val="FFFFFF"/>
                </a:solidFill>
                <a:latin typeface="Times New Roman" panose="02020603050405020304" pitchFamily="18" charset="0"/>
                <a:ea typeface="黑体" panose="02010609060101010101" pitchFamily="49" charset="-122"/>
              </a:endParaRPr>
            </a:p>
          </p:txBody>
        </p:sp>
      </p:grpSp>
      <p:sp>
        <p:nvSpPr>
          <p:cNvPr id="29" name="文本框 28"/>
          <p:cNvSpPr txBox="1"/>
          <p:nvPr/>
        </p:nvSpPr>
        <p:spPr>
          <a:xfrm>
            <a:off x="966606" y="5895241"/>
            <a:ext cx="1743662" cy="455253"/>
          </a:xfrm>
          <a:prstGeom prst="rect">
            <a:avLst/>
          </a:prstGeom>
          <a:noFill/>
          <a:ln w="19050">
            <a:noFill/>
            <a:prstDash val="dash"/>
          </a:ln>
        </p:spPr>
        <p:txBody>
          <a:bodyPr wrap="square" rtlCol="0">
            <a:spAutoFit/>
          </a:bodyPr>
          <a:lstStyle/>
          <a:p>
            <a:pPr algn="just" hangingPunct="1">
              <a:lnSpc>
                <a:spcPct val="150000"/>
              </a:lnSpc>
            </a:pPr>
            <a:r>
              <a:rPr lang="en-US" altLang="zh-CN" dirty="0">
                <a:solidFill>
                  <a:srgbClr val="2105ED"/>
                </a:solidFill>
                <a:latin typeface="Times New Roman" panose="02020603050405020304" pitchFamily="18" charset="0"/>
                <a:ea typeface="黑体" panose="02010609060101010101" pitchFamily="49" charset="-122"/>
              </a:rPr>
              <a:t>9164</a:t>
            </a:r>
            <a:r>
              <a:rPr lang="zh-CN" altLang="en-US" dirty="0">
                <a:solidFill>
                  <a:srgbClr val="2105ED"/>
                </a:solidFill>
                <a:latin typeface="Times New Roman" panose="02020603050405020304" pitchFamily="18" charset="0"/>
                <a:ea typeface="黑体" panose="02010609060101010101" pitchFamily="49" charset="-122"/>
              </a:rPr>
              <a:t>个样本</a:t>
            </a:r>
            <a:endParaRPr lang="en-US" altLang="zh-CN" dirty="0">
              <a:solidFill>
                <a:srgbClr val="2105ED"/>
              </a:solidFill>
              <a:latin typeface="Times New Roman" panose="02020603050405020304" pitchFamily="18" charset="0"/>
              <a:ea typeface="黑体" panose="02010609060101010101" pitchFamily="49" charset="-122"/>
            </a:endParaRPr>
          </a:p>
        </p:txBody>
      </p:sp>
      <p:sp>
        <p:nvSpPr>
          <p:cNvPr id="30" name="文本框 29"/>
          <p:cNvSpPr txBox="1"/>
          <p:nvPr/>
        </p:nvSpPr>
        <p:spPr>
          <a:xfrm>
            <a:off x="3917002" y="5908000"/>
            <a:ext cx="1743662" cy="455253"/>
          </a:xfrm>
          <a:prstGeom prst="rect">
            <a:avLst/>
          </a:prstGeom>
          <a:noFill/>
          <a:ln w="19050">
            <a:noFill/>
            <a:prstDash val="dash"/>
          </a:ln>
        </p:spPr>
        <p:txBody>
          <a:bodyPr wrap="square" rtlCol="0">
            <a:spAutoFit/>
          </a:bodyPr>
          <a:lstStyle/>
          <a:p>
            <a:pPr algn="just" hangingPunct="1">
              <a:lnSpc>
                <a:spcPct val="150000"/>
              </a:lnSpc>
            </a:pPr>
            <a:r>
              <a:rPr lang="en-US" altLang="zh-CN" dirty="0">
                <a:solidFill>
                  <a:srgbClr val="2105ED"/>
                </a:solidFill>
                <a:latin typeface="Times New Roman" panose="02020603050405020304" pitchFamily="18" charset="0"/>
                <a:ea typeface="黑体" panose="02010609060101010101" pitchFamily="49" charset="-122"/>
              </a:rPr>
              <a:t>19024</a:t>
            </a:r>
            <a:r>
              <a:rPr lang="zh-CN" altLang="en-US" dirty="0">
                <a:solidFill>
                  <a:srgbClr val="2105ED"/>
                </a:solidFill>
                <a:latin typeface="Times New Roman" panose="02020603050405020304" pitchFamily="18" charset="0"/>
                <a:ea typeface="黑体" panose="02010609060101010101" pitchFamily="49" charset="-122"/>
              </a:rPr>
              <a:t>个样本</a:t>
            </a:r>
            <a:endParaRPr lang="en-US" altLang="zh-CN" dirty="0">
              <a:solidFill>
                <a:srgbClr val="2105ED"/>
              </a:solidFill>
              <a:latin typeface="Times New Roman" panose="02020603050405020304" pitchFamily="18" charset="0"/>
              <a:ea typeface="黑体" panose="02010609060101010101" pitchFamily="49" charset="-122"/>
            </a:endParaRPr>
          </a:p>
        </p:txBody>
      </p:sp>
      <p:sp>
        <p:nvSpPr>
          <p:cNvPr id="31" name="文本框 30"/>
          <p:cNvSpPr txBox="1"/>
          <p:nvPr/>
        </p:nvSpPr>
        <p:spPr>
          <a:xfrm>
            <a:off x="6324486" y="1522513"/>
            <a:ext cx="2337882" cy="1418915"/>
          </a:xfrm>
          <a:prstGeom prst="rect">
            <a:avLst/>
          </a:prstGeom>
          <a:noFill/>
          <a:ln w="19050">
            <a:noFill/>
            <a:prstDash val="dash"/>
          </a:ln>
        </p:spPr>
        <p:txBody>
          <a:bodyPr wrap="square" rtlCol="0">
            <a:spAutoFit/>
          </a:bodyPr>
          <a:lstStyle/>
          <a:p>
            <a:pPr algn="just" hangingPunct="1">
              <a:lnSpc>
                <a:spcPct val="150000"/>
              </a:lnSpc>
            </a:pPr>
            <a:r>
              <a:rPr lang="zh-CN" altLang="en-US" sz="2000" b="1" dirty="0">
                <a:solidFill>
                  <a:srgbClr val="FF0000"/>
                </a:solidFill>
                <a:latin typeface="Times New Roman" panose="02020603050405020304" pitchFamily="18" charset="0"/>
                <a:ea typeface="黑体" panose="02010609060101010101" pitchFamily="49" charset="-122"/>
              </a:rPr>
              <a:t>低维输入</a:t>
            </a:r>
            <a:r>
              <a:rPr lang="zh-CN" altLang="en-US" sz="2000" dirty="0">
                <a:latin typeface="Times New Roman" panose="02020603050405020304" pitchFamily="18" charset="0"/>
                <a:ea typeface="黑体" panose="02010609060101010101" pitchFamily="49" charset="-122"/>
              </a:rPr>
              <a:t>降低计算复杂度和过拟合风险，增加可解释性。</a:t>
            </a:r>
            <a:endParaRPr lang="en-US" altLang="zh-CN" sz="2000" dirty="0">
              <a:latin typeface="Times New Roman" panose="02020603050405020304" pitchFamily="18" charset="0"/>
              <a:ea typeface="黑体" panose="02010609060101010101" pitchFamily="49" charset="-122"/>
            </a:endParaRPr>
          </a:p>
        </p:txBody>
      </p:sp>
      <p:sp>
        <p:nvSpPr>
          <p:cNvPr id="32" name="矩形 31"/>
          <p:cNvSpPr/>
          <p:nvPr/>
        </p:nvSpPr>
        <p:spPr>
          <a:xfrm>
            <a:off x="239714" y="1055297"/>
            <a:ext cx="5790718" cy="5307956"/>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6227048" y="1055297"/>
            <a:ext cx="5790718" cy="2147767"/>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6227048" y="3378497"/>
            <a:ext cx="5790718" cy="2971997"/>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a:xfrm>
            <a:off x="9509760" y="6553835"/>
            <a:ext cx="2743200" cy="365125"/>
          </a:xfrm>
        </p:spPr>
        <p:txBody>
          <a:bodyPr/>
          <a:lstStyle/>
          <a:p>
            <a:fld id="{E93F98B2-3005-4B64-AA58-642B4DAC36DC}" type="slidenum">
              <a:rPr lang="zh-CN" altLang="en-US" smtClean="0"/>
            </a:fld>
            <a:endParaRPr lang="zh-CN" altLang="en-US" dirty="0"/>
          </a:p>
        </p:txBody>
      </p:sp>
      <p:sp>
        <p:nvSpPr>
          <p:cNvPr id="3" name="矩形 2"/>
          <p:cNvSpPr>
            <a:spLocks noChangeArrowheads="1"/>
          </p:cNvSpPr>
          <p:nvPr/>
        </p:nvSpPr>
        <p:spPr bwMode="auto">
          <a:xfrm>
            <a:off x="239713" y="152400"/>
            <a:ext cx="9595167"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zh-CN" sz="3600" b="1" dirty="0">
                <a:latin typeface="Times New Roman" panose="02020603050405020304" pitchFamily="18" charset="0"/>
                <a:ea typeface="黑体" panose="02010609060101010101" pitchFamily="49" charset="-122"/>
                <a:cs typeface="Times New Roman" panose="02020603050405020304" pitchFamily="18" charset="0"/>
              </a:rPr>
              <a:t>4.2  </a:t>
            </a:r>
            <a:r>
              <a:rPr lang="zh-CN" altLang="en-US" sz="3600" b="1" dirty="0">
                <a:latin typeface="Times New Roman" panose="02020603050405020304" pitchFamily="18" charset="0"/>
                <a:ea typeface="黑体" panose="02010609060101010101" pitchFamily="49" charset="-122"/>
                <a:cs typeface="Times New Roman" panose="02020603050405020304" pitchFamily="18" charset="0"/>
              </a:rPr>
              <a:t>测试集单刀扭矩预测结果</a:t>
            </a:r>
            <a:endParaRPr lang="zh-CN" altLang="en-US" sz="3600" b="1"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8" name="图片 7"/>
          <p:cNvPicPr>
            <a:picLocks noChangeAspect="1"/>
          </p:cNvPicPr>
          <p:nvPr/>
        </p:nvPicPr>
        <p:blipFill rotWithShape="1">
          <a:blip r:embed="rId1"/>
          <a:srcRect t="-1" b="350"/>
          <a:stretch>
            <a:fillRect/>
          </a:stretch>
        </p:blipFill>
        <p:spPr bwMode="auto">
          <a:xfrm>
            <a:off x="8809250" y="919711"/>
            <a:ext cx="3060000" cy="1745590"/>
          </a:xfrm>
          <a:prstGeom prst="rect">
            <a:avLst/>
          </a:prstGeom>
          <a:ln>
            <a:noFill/>
          </a:ln>
        </p:spPr>
      </p:pic>
      <p:pic>
        <p:nvPicPr>
          <p:cNvPr id="9" name="图片 8"/>
          <p:cNvPicPr>
            <a:picLocks noChangeAspect="1"/>
          </p:cNvPicPr>
          <p:nvPr/>
        </p:nvPicPr>
        <p:blipFill>
          <a:blip r:embed="rId2"/>
          <a:stretch>
            <a:fillRect/>
          </a:stretch>
        </p:blipFill>
        <p:spPr>
          <a:xfrm>
            <a:off x="5282545" y="4963475"/>
            <a:ext cx="3060000" cy="1770783"/>
          </a:xfrm>
          <a:prstGeom prst="rect">
            <a:avLst/>
          </a:prstGeom>
        </p:spPr>
      </p:pic>
      <p:pic>
        <p:nvPicPr>
          <p:cNvPr id="10" name="图片 9"/>
          <p:cNvPicPr>
            <a:picLocks noChangeAspect="1"/>
          </p:cNvPicPr>
          <p:nvPr/>
        </p:nvPicPr>
        <p:blipFill>
          <a:blip r:embed="rId3"/>
          <a:stretch>
            <a:fillRect/>
          </a:stretch>
        </p:blipFill>
        <p:spPr>
          <a:xfrm>
            <a:off x="8809250" y="5014275"/>
            <a:ext cx="3060000" cy="1681482"/>
          </a:xfrm>
          <a:prstGeom prst="rect">
            <a:avLst/>
          </a:prstGeom>
        </p:spPr>
      </p:pic>
      <p:pic>
        <p:nvPicPr>
          <p:cNvPr id="11" name="图片 10"/>
          <p:cNvPicPr>
            <a:picLocks noChangeAspect="1"/>
          </p:cNvPicPr>
          <p:nvPr/>
        </p:nvPicPr>
        <p:blipFill>
          <a:blip r:embed="rId4"/>
          <a:stretch>
            <a:fillRect/>
          </a:stretch>
        </p:blipFill>
        <p:spPr>
          <a:xfrm>
            <a:off x="8809250" y="2935525"/>
            <a:ext cx="3060000" cy="1788206"/>
          </a:xfrm>
          <a:prstGeom prst="rect">
            <a:avLst/>
          </a:prstGeom>
        </p:spPr>
      </p:pic>
      <p:pic>
        <p:nvPicPr>
          <p:cNvPr id="12" name="图片 11"/>
          <p:cNvPicPr>
            <a:picLocks noChangeAspect="1"/>
          </p:cNvPicPr>
          <p:nvPr/>
        </p:nvPicPr>
        <p:blipFill>
          <a:blip r:embed="rId5"/>
          <a:stretch>
            <a:fillRect/>
          </a:stretch>
        </p:blipFill>
        <p:spPr>
          <a:xfrm>
            <a:off x="5282545" y="2961635"/>
            <a:ext cx="3060000" cy="1869063"/>
          </a:xfrm>
          <a:prstGeom prst="rect">
            <a:avLst/>
          </a:prstGeom>
        </p:spPr>
      </p:pic>
      <p:sp>
        <p:nvSpPr>
          <p:cNvPr id="17" name="文本框 16"/>
          <p:cNvSpPr txBox="1"/>
          <p:nvPr/>
        </p:nvSpPr>
        <p:spPr>
          <a:xfrm>
            <a:off x="9348606" y="1863217"/>
            <a:ext cx="1743662" cy="455253"/>
          </a:xfrm>
          <a:prstGeom prst="rect">
            <a:avLst/>
          </a:prstGeom>
          <a:noFill/>
          <a:ln w="19050">
            <a:noFill/>
            <a:prstDash val="dash"/>
          </a:ln>
        </p:spPr>
        <p:txBody>
          <a:bodyPr wrap="square" rtlCol="0">
            <a:spAutoFit/>
          </a:bodyPr>
          <a:lstStyle/>
          <a:p>
            <a:pPr algn="just" hangingPunct="1">
              <a:lnSpc>
                <a:spcPct val="150000"/>
              </a:lnSpc>
            </a:pPr>
            <a:r>
              <a:rPr lang="en-US" altLang="zh-CN" dirty="0">
                <a:solidFill>
                  <a:srgbClr val="2105ED"/>
                </a:solidFill>
                <a:latin typeface="Times New Roman" panose="02020603050405020304" pitchFamily="18" charset="0"/>
                <a:ea typeface="黑体" panose="02010609060101010101" pitchFamily="49" charset="-122"/>
              </a:rPr>
              <a:t>Cycle No. 1</a:t>
            </a:r>
            <a:endParaRPr lang="en-US" altLang="zh-CN" dirty="0">
              <a:solidFill>
                <a:srgbClr val="2105ED"/>
              </a:solidFill>
              <a:latin typeface="Times New Roman" panose="02020603050405020304" pitchFamily="18" charset="0"/>
              <a:ea typeface="黑体" panose="02010609060101010101" pitchFamily="49" charset="-122"/>
            </a:endParaRPr>
          </a:p>
        </p:txBody>
      </p:sp>
      <p:sp>
        <p:nvSpPr>
          <p:cNvPr id="18" name="文本框 17"/>
          <p:cNvSpPr txBox="1"/>
          <p:nvPr/>
        </p:nvSpPr>
        <p:spPr>
          <a:xfrm>
            <a:off x="9348606" y="3884414"/>
            <a:ext cx="1743662" cy="455253"/>
          </a:xfrm>
          <a:prstGeom prst="rect">
            <a:avLst/>
          </a:prstGeom>
          <a:noFill/>
          <a:ln w="19050">
            <a:noFill/>
            <a:prstDash val="dash"/>
          </a:ln>
        </p:spPr>
        <p:txBody>
          <a:bodyPr wrap="square" rtlCol="0">
            <a:spAutoFit/>
          </a:bodyPr>
          <a:lstStyle/>
          <a:p>
            <a:pPr algn="just" hangingPunct="1">
              <a:lnSpc>
                <a:spcPct val="150000"/>
              </a:lnSpc>
            </a:pPr>
            <a:r>
              <a:rPr lang="en-US" altLang="zh-CN" dirty="0">
                <a:solidFill>
                  <a:srgbClr val="2105ED"/>
                </a:solidFill>
                <a:latin typeface="Times New Roman" panose="02020603050405020304" pitchFamily="18" charset="0"/>
                <a:ea typeface="黑体" panose="02010609060101010101" pitchFamily="49" charset="-122"/>
              </a:rPr>
              <a:t>Cycle No. 3</a:t>
            </a:r>
            <a:endParaRPr lang="en-US" altLang="zh-CN" dirty="0">
              <a:solidFill>
                <a:srgbClr val="2105ED"/>
              </a:solidFill>
              <a:latin typeface="Times New Roman" panose="02020603050405020304" pitchFamily="18" charset="0"/>
              <a:ea typeface="黑体" panose="02010609060101010101" pitchFamily="49" charset="-122"/>
            </a:endParaRPr>
          </a:p>
        </p:txBody>
      </p:sp>
      <p:sp>
        <p:nvSpPr>
          <p:cNvPr id="19" name="文本框 18"/>
          <p:cNvSpPr txBox="1"/>
          <p:nvPr/>
        </p:nvSpPr>
        <p:spPr>
          <a:xfrm>
            <a:off x="5731039" y="3884414"/>
            <a:ext cx="1743662" cy="455253"/>
          </a:xfrm>
          <a:prstGeom prst="rect">
            <a:avLst/>
          </a:prstGeom>
          <a:noFill/>
          <a:ln w="19050">
            <a:noFill/>
            <a:prstDash val="dash"/>
          </a:ln>
        </p:spPr>
        <p:txBody>
          <a:bodyPr wrap="square" rtlCol="0">
            <a:spAutoFit/>
          </a:bodyPr>
          <a:lstStyle/>
          <a:p>
            <a:pPr algn="just" hangingPunct="1">
              <a:lnSpc>
                <a:spcPct val="150000"/>
              </a:lnSpc>
            </a:pPr>
            <a:r>
              <a:rPr lang="en-US" altLang="zh-CN" dirty="0">
                <a:solidFill>
                  <a:srgbClr val="2105ED"/>
                </a:solidFill>
                <a:latin typeface="Times New Roman" panose="02020603050405020304" pitchFamily="18" charset="0"/>
                <a:ea typeface="黑体" panose="02010609060101010101" pitchFamily="49" charset="-122"/>
              </a:rPr>
              <a:t>Cycle No. 2</a:t>
            </a:r>
            <a:endParaRPr lang="en-US" altLang="zh-CN" dirty="0">
              <a:solidFill>
                <a:srgbClr val="2105ED"/>
              </a:solidFill>
              <a:latin typeface="Times New Roman" panose="02020603050405020304" pitchFamily="18" charset="0"/>
              <a:ea typeface="黑体" panose="02010609060101010101" pitchFamily="49" charset="-122"/>
            </a:endParaRPr>
          </a:p>
        </p:txBody>
      </p:sp>
      <p:sp>
        <p:nvSpPr>
          <p:cNvPr id="20" name="文本框 19"/>
          <p:cNvSpPr txBox="1"/>
          <p:nvPr/>
        </p:nvSpPr>
        <p:spPr>
          <a:xfrm>
            <a:off x="5940714" y="6023721"/>
            <a:ext cx="1743662" cy="455253"/>
          </a:xfrm>
          <a:prstGeom prst="rect">
            <a:avLst/>
          </a:prstGeom>
          <a:noFill/>
          <a:ln w="19050">
            <a:noFill/>
            <a:prstDash val="dash"/>
          </a:ln>
        </p:spPr>
        <p:txBody>
          <a:bodyPr wrap="square" rtlCol="0">
            <a:spAutoFit/>
          </a:bodyPr>
          <a:lstStyle/>
          <a:p>
            <a:pPr algn="just" hangingPunct="1">
              <a:lnSpc>
                <a:spcPct val="150000"/>
              </a:lnSpc>
            </a:pPr>
            <a:r>
              <a:rPr lang="en-US" altLang="zh-CN" dirty="0">
                <a:solidFill>
                  <a:srgbClr val="2105ED"/>
                </a:solidFill>
                <a:latin typeface="Times New Roman" panose="02020603050405020304" pitchFamily="18" charset="0"/>
                <a:ea typeface="黑体" panose="02010609060101010101" pitchFamily="49" charset="-122"/>
              </a:rPr>
              <a:t>Cycle No. 4</a:t>
            </a:r>
            <a:endParaRPr lang="en-US" altLang="zh-CN" dirty="0">
              <a:solidFill>
                <a:srgbClr val="2105ED"/>
              </a:solidFill>
              <a:latin typeface="Times New Roman" panose="02020603050405020304" pitchFamily="18" charset="0"/>
              <a:ea typeface="黑体" panose="02010609060101010101" pitchFamily="49" charset="-122"/>
            </a:endParaRPr>
          </a:p>
        </p:txBody>
      </p:sp>
      <p:sp>
        <p:nvSpPr>
          <p:cNvPr id="21" name="文本框 20"/>
          <p:cNvSpPr txBox="1"/>
          <p:nvPr/>
        </p:nvSpPr>
        <p:spPr>
          <a:xfrm>
            <a:off x="9193754" y="5834696"/>
            <a:ext cx="1743662" cy="455253"/>
          </a:xfrm>
          <a:prstGeom prst="rect">
            <a:avLst/>
          </a:prstGeom>
          <a:noFill/>
          <a:ln w="19050">
            <a:noFill/>
            <a:prstDash val="dash"/>
          </a:ln>
        </p:spPr>
        <p:txBody>
          <a:bodyPr wrap="square" rtlCol="0">
            <a:spAutoFit/>
          </a:bodyPr>
          <a:lstStyle/>
          <a:p>
            <a:pPr algn="just" hangingPunct="1">
              <a:lnSpc>
                <a:spcPct val="150000"/>
              </a:lnSpc>
            </a:pPr>
            <a:r>
              <a:rPr lang="en-US" altLang="zh-CN" dirty="0">
                <a:solidFill>
                  <a:srgbClr val="2105ED"/>
                </a:solidFill>
                <a:latin typeface="Times New Roman" panose="02020603050405020304" pitchFamily="18" charset="0"/>
                <a:ea typeface="黑体" panose="02010609060101010101" pitchFamily="49" charset="-122"/>
              </a:rPr>
              <a:t>Cycle No. 5</a:t>
            </a:r>
            <a:endParaRPr lang="en-US" altLang="zh-CN" dirty="0">
              <a:solidFill>
                <a:srgbClr val="2105ED"/>
              </a:solidFill>
              <a:latin typeface="Times New Roman" panose="02020603050405020304" pitchFamily="18" charset="0"/>
              <a:ea typeface="黑体" panose="02010609060101010101" pitchFamily="49" charset="-122"/>
            </a:endParaRPr>
          </a:p>
        </p:txBody>
      </p:sp>
      <p:graphicFrame>
        <p:nvGraphicFramePr>
          <p:cNvPr id="22" name="表格 21"/>
          <p:cNvGraphicFramePr>
            <a:graphicFrameLocks noGrp="1"/>
          </p:cNvGraphicFramePr>
          <p:nvPr/>
        </p:nvGraphicFramePr>
        <p:xfrm>
          <a:off x="5151660" y="1485243"/>
          <a:ext cx="3600000" cy="1051560"/>
        </p:xfrm>
        <a:graphic>
          <a:graphicData uri="http://schemas.openxmlformats.org/drawingml/2006/table">
            <a:tbl>
              <a:tblPr firstRow="1" bandRow="1">
                <a:tableStyleId>{5C22544A-7EE6-4342-B048-85BDC9FD1C3A}</a:tableStyleId>
              </a:tblPr>
              <a:tblGrid>
                <a:gridCol w="1080000"/>
                <a:gridCol w="1440000"/>
                <a:gridCol w="1080000"/>
              </a:tblGrid>
              <a:tr h="311511">
                <a:tc>
                  <a:txBody>
                    <a:bodyPr/>
                    <a:lstStyle/>
                    <a:p>
                      <a:pPr algn="ctr"/>
                      <a:r>
                        <a:rPr lang="zh-CN" altLang="en-US" sz="1700" baseline="0" dirty="0">
                          <a:solidFill>
                            <a:schemeClr val="tx1"/>
                          </a:solidFill>
                          <a:latin typeface="Times New Roman" panose="02020603050405020304" pitchFamily="18" charset="0"/>
                          <a:ea typeface="黑体" panose="02010609060101010101" pitchFamily="49" charset="-122"/>
                        </a:rPr>
                        <a:t>平均精度</a:t>
                      </a:r>
                      <a:endParaRPr lang="zh-CN" altLang="en-US" sz="1700" baseline="0" dirty="0">
                        <a:solidFill>
                          <a:schemeClr val="tx1"/>
                        </a:solidFill>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700" i="0" baseline="0" dirty="0">
                          <a:solidFill>
                            <a:schemeClr val="tx1"/>
                          </a:solidFill>
                          <a:latin typeface="Times New Roman" panose="02020603050405020304" pitchFamily="18" charset="0"/>
                          <a:ea typeface="黑体" panose="02010609060101010101" pitchFamily="49" charset="-122"/>
                        </a:rPr>
                        <a:t>GANDALF</a:t>
                      </a:r>
                      <a:endParaRPr lang="zh-CN" altLang="en-US" sz="1700" baseline="-25000" dirty="0">
                        <a:solidFill>
                          <a:schemeClr val="tx1"/>
                        </a:solidFill>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zh-CN" altLang="en-US" sz="1700" baseline="0" dirty="0">
                          <a:solidFill>
                            <a:schemeClr val="tx1"/>
                          </a:solidFill>
                          <a:latin typeface="Times New Roman" panose="02020603050405020304" pitchFamily="18" charset="0"/>
                          <a:ea typeface="黑体" panose="02010609060101010101" pitchFamily="49" charset="-122"/>
                        </a:rPr>
                        <a:t>参考 </a:t>
                      </a:r>
                      <a:endParaRPr lang="zh-CN" altLang="en-US" sz="1700" baseline="-25000" dirty="0">
                        <a:solidFill>
                          <a:schemeClr val="tx1"/>
                        </a:solidFill>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r>
              <a:tr h="311511">
                <a:tc>
                  <a:txBody>
                    <a:bodyPr/>
                    <a:lstStyle/>
                    <a:p>
                      <a:pPr algn="ctr"/>
                      <a:r>
                        <a:rPr lang="en-US" altLang="zh-CN" sz="1700" i="1" baseline="0" dirty="0">
                          <a:latin typeface="Times New Roman" panose="02020603050405020304" pitchFamily="18" charset="0"/>
                          <a:ea typeface="黑体" panose="02010609060101010101" pitchFamily="49" charset="-122"/>
                        </a:rPr>
                        <a:t>MRE</a:t>
                      </a:r>
                      <a:endParaRPr lang="zh-CN" altLang="en-US" sz="1700" i="1" baseline="0" dirty="0">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solidFill>
                      <a:schemeClr val="bg1"/>
                    </a:solidFill>
                  </a:tcPr>
                </a:tc>
                <a:tc>
                  <a:txBody>
                    <a:bodyPr/>
                    <a:lstStyle/>
                    <a:p>
                      <a:pPr algn="ctr"/>
                      <a:r>
                        <a:rPr lang="en-US" altLang="zh-CN" sz="1700" baseline="0" dirty="0">
                          <a:latin typeface="Times New Roman" panose="02020603050405020304" pitchFamily="18" charset="0"/>
                          <a:ea typeface="黑体" panose="02010609060101010101" pitchFamily="49" charset="-122"/>
                        </a:rPr>
                        <a:t>21.04%</a:t>
                      </a:r>
                      <a:endParaRPr lang="zh-CN" altLang="en-US" sz="1700" baseline="0" dirty="0">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solidFill>
                      <a:schemeClr val="bg1"/>
                    </a:solidFill>
                  </a:tcPr>
                </a:tc>
                <a:tc>
                  <a:txBody>
                    <a:bodyPr/>
                    <a:lstStyle/>
                    <a:p>
                      <a:pPr algn="ctr"/>
                      <a:r>
                        <a:rPr lang="en-US" altLang="zh-CN" sz="1700" baseline="0" dirty="0">
                          <a:latin typeface="Times New Roman" panose="02020603050405020304" pitchFamily="18" charset="0"/>
                          <a:ea typeface="黑体" panose="02010609060101010101" pitchFamily="49" charset="-122"/>
                        </a:rPr>
                        <a:t>23.61%</a:t>
                      </a:r>
                      <a:endParaRPr lang="zh-CN" altLang="en-US" sz="1700" baseline="0" dirty="0">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solidFill>
                      <a:schemeClr val="bg1"/>
                    </a:solidFill>
                  </a:tcPr>
                </a:tc>
              </a:tr>
              <a:tr h="311511">
                <a:tc>
                  <a:txBody>
                    <a:bodyPr/>
                    <a:lstStyle/>
                    <a:p>
                      <a:pPr algn="ctr"/>
                      <a:r>
                        <a:rPr lang="en-US" altLang="zh-CN" sz="1700" i="1" baseline="0" dirty="0">
                          <a:latin typeface="Times New Roman" panose="02020603050405020304" pitchFamily="18" charset="0"/>
                          <a:ea typeface="黑体" panose="02010609060101010101" pitchFamily="49" charset="-122"/>
                        </a:rPr>
                        <a:t>R</a:t>
                      </a:r>
                      <a:r>
                        <a:rPr lang="en-US" altLang="zh-CN" sz="1700" baseline="30000" dirty="0">
                          <a:latin typeface="Times New Roman" panose="02020603050405020304" pitchFamily="18" charset="0"/>
                          <a:ea typeface="黑体" panose="02010609060101010101" pitchFamily="49" charset="-122"/>
                        </a:rPr>
                        <a:t>2</a:t>
                      </a:r>
                      <a:endParaRPr lang="zh-CN" altLang="en-US" baseline="30000" dirty="0"/>
                    </a:p>
                  </a:txBody>
                  <a:tcPr anchor="ctr">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700" baseline="0" dirty="0">
                          <a:latin typeface="Times New Roman" panose="02020603050405020304" pitchFamily="18" charset="0"/>
                          <a:ea typeface="黑体" panose="02010609060101010101" pitchFamily="49" charset="-122"/>
                        </a:rPr>
                        <a:t>0.7615</a:t>
                      </a:r>
                      <a:endParaRPr lang="zh-CN" altLang="en-US" sz="1700" baseline="0" dirty="0">
                        <a:latin typeface="Times New Roman" panose="02020603050405020304" pitchFamily="18" charset="0"/>
                        <a:ea typeface="黑体" panose="02010609060101010101" pitchFamily="49" charset="-122"/>
                      </a:endParaRPr>
                    </a:p>
                  </a:txBody>
                  <a:tcPr anchor="ctr">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700" baseline="0" dirty="0">
                          <a:latin typeface="Times New Roman" panose="02020603050405020304" pitchFamily="18" charset="0"/>
                          <a:ea typeface="黑体" panose="02010609060101010101" pitchFamily="49" charset="-122"/>
                        </a:rPr>
                        <a:t>0.7171</a:t>
                      </a:r>
                      <a:endParaRPr lang="zh-CN" altLang="en-US" sz="1700" baseline="0" dirty="0">
                        <a:latin typeface="Times New Roman" panose="02020603050405020304" pitchFamily="18" charset="0"/>
                        <a:ea typeface="黑体" panose="02010609060101010101" pitchFamily="49" charset="-122"/>
                      </a:endParaRPr>
                    </a:p>
                  </a:txBody>
                  <a:tcPr anchor="ctr">
                    <a:lnB w="28575" cap="flat" cmpd="sng" algn="ctr">
                      <a:solidFill>
                        <a:schemeClr val="tx1"/>
                      </a:solidFill>
                      <a:prstDash val="solid"/>
                      <a:round/>
                      <a:headEnd type="none" w="med" len="med"/>
                      <a:tailEnd type="none" w="med" len="med"/>
                    </a:lnB>
                    <a:solidFill>
                      <a:schemeClr val="bg1"/>
                    </a:solidFill>
                  </a:tcPr>
                </a:tc>
              </a:tr>
            </a:tbl>
          </a:graphicData>
        </a:graphic>
      </p:graphicFrame>
      <p:sp>
        <p:nvSpPr>
          <p:cNvPr id="7" name="文本框 6"/>
          <p:cNvSpPr txBox="1"/>
          <p:nvPr/>
        </p:nvSpPr>
        <p:spPr>
          <a:xfrm>
            <a:off x="3279040" y="1204266"/>
            <a:ext cx="1732607" cy="2120068"/>
          </a:xfrm>
          <a:prstGeom prst="rect">
            <a:avLst/>
          </a:prstGeom>
          <a:noFill/>
          <a:ln w="19050">
            <a:noFill/>
            <a:prstDash val="dash"/>
          </a:ln>
        </p:spPr>
        <p:txBody>
          <a:bodyPr wrap="square" rtlCol="0">
            <a:spAutoFit/>
          </a:bodyPr>
          <a:lstStyle/>
          <a:p>
            <a:pPr algn="just" hangingPunct="1">
              <a:lnSpc>
                <a:spcPct val="150000"/>
              </a:lnSpc>
            </a:pPr>
            <a:r>
              <a:rPr lang="en-US" altLang="zh-CN" i="1" dirty="0" err="1">
                <a:latin typeface="Times New Roman" panose="02020603050405020304" pitchFamily="18" charset="0"/>
                <a:ea typeface="黑体" panose="02010609060101010101" pitchFamily="49" charset="-122"/>
              </a:rPr>
              <a:t>num_GFLUs</a:t>
            </a:r>
            <a:r>
              <a:rPr lang="en-US" altLang="zh-CN" dirty="0">
                <a:latin typeface="Times New Roman" panose="02020603050405020304" pitchFamily="18" charset="0"/>
                <a:ea typeface="黑体" panose="02010609060101010101" pitchFamily="49" charset="-122"/>
              </a:rPr>
              <a:t>=6</a:t>
            </a:r>
            <a:endParaRPr lang="en-US" altLang="zh-CN" dirty="0">
              <a:latin typeface="Times New Roman" panose="02020603050405020304" pitchFamily="18" charset="0"/>
              <a:ea typeface="黑体" panose="02010609060101010101" pitchFamily="49" charset="-122"/>
            </a:endParaRPr>
          </a:p>
          <a:p>
            <a:pPr algn="just" hangingPunct="1">
              <a:lnSpc>
                <a:spcPct val="150000"/>
              </a:lnSpc>
            </a:pPr>
            <a:r>
              <a:rPr lang="en-US" altLang="zh-CN" i="1" dirty="0" err="1">
                <a:latin typeface="Times New Roman" panose="02020603050405020304" pitchFamily="18" charset="0"/>
                <a:ea typeface="黑体" panose="02010609060101010101" pitchFamily="49" charset="-122"/>
              </a:rPr>
              <a:t>num_trees</a:t>
            </a:r>
            <a:r>
              <a:rPr lang="en-US" altLang="zh-CN" dirty="0">
                <a:latin typeface="Times New Roman" panose="02020603050405020304" pitchFamily="18" charset="0"/>
                <a:ea typeface="黑体" panose="02010609060101010101" pitchFamily="49" charset="-122"/>
              </a:rPr>
              <a:t>=50</a:t>
            </a:r>
            <a:endParaRPr lang="en-US" altLang="zh-CN" dirty="0">
              <a:latin typeface="Times New Roman" panose="02020603050405020304" pitchFamily="18" charset="0"/>
              <a:ea typeface="黑体" panose="02010609060101010101" pitchFamily="49" charset="-122"/>
            </a:endParaRPr>
          </a:p>
          <a:p>
            <a:pPr algn="just" hangingPunct="1">
              <a:lnSpc>
                <a:spcPct val="150000"/>
              </a:lnSpc>
            </a:pPr>
            <a:r>
              <a:rPr lang="en-US" altLang="zh-CN" i="1" dirty="0" err="1">
                <a:latin typeface="Times New Roman" panose="02020603050405020304" pitchFamily="18" charset="0"/>
                <a:ea typeface="黑体" panose="02010609060101010101" pitchFamily="49" charset="-122"/>
              </a:rPr>
              <a:t>tree_depth</a:t>
            </a:r>
            <a:r>
              <a:rPr lang="en-US" altLang="zh-CN" dirty="0">
                <a:latin typeface="Times New Roman" panose="02020603050405020304" pitchFamily="18" charset="0"/>
                <a:ea typeface="黑体" panose="02010609060101010101" pitchFamily="49" charset="-122"/>
              </a:rPr>
              <a:t>=6</a:t>
            </a:r>
            <a:endParaRPr lang="en-US" altLang="zh-CN" dirty="0">
              <a:latin typeface="Times New Roman" panose="02020603050405020304" pitchFamily="18" charset="0"/>
              <a:ea typeface="黑体" panose="02010609060101010101" pitchFamily="49" charset="-122"/>
            </a:endParaRPr>
          </a:p>
          <a:p>
            <a:pPr algn="just" hangingPunct="1">
              <a:lnSpc>
                <a:spcPct val="150000"/>
              </a:lnSpc>
            </a:pPr>
            <a:r>
              <a:rPr lang="en-US" altLang="zh-CN" i="1" dirty="0" err="1">
                <a:latin typeface="Times New Roman" panose="02020603050405020304" pitchFamily="18" charset="0"/>
                <a:ea typeface="黑体" panose="02010609060101010101" pitchFamily="49" charset="-122"/>
              </a:rPr>
              <a:t>lr</a:t>
            </a:r>
            <a:r>
              <a:rPr lang="en-US" altLang="zh-CN" dirty="0">
                <a:latin typeface="Times New Roman" panose="02020603050405020304" pitchFamily="18" charset="0"/>
                <a:ea typeface="黑体" panose="02010609060101010101" pitchFamily="49" charset="-122"/>
              </a:rPr>
              <a:t>=0.001</a:t>
            </a:r>
            <a:endParaRPr lang="en-US" altLang="zh-CN" dirty="0">
              <a:latin typeface="Times New Roman" panose="02020603050405020304" pitchFamily="18" charset="0"/>
              <a:ea typeface="黑体" panose="02010609060101010101" pitchFamily="49" charset="-122"/>
            </a:endParaRPr>
          </a:p>
          <a:p>
            <a:pPr algn="just" hangingPunct="1">
              <a:lnSpc>
                <a:spcPct val="150000"/>
              </a:lnSpc>
            </a:pPr>
            <a:r>
              <a:rPr lang="en-US" altLang="zh-CN" i="1" dirty="0" err="1">
                <a:latin typeface="Times New Roman" panose="02020603050405020304" pitchFamily="18" charset="0"/>
                <a:ea typeface="黑体" panose="02010609060101010101" pitchFamily="49" charset="-122"/>
              </a:rPr>
              <a:t>num_epochs</a:t>
            </a:r>
            <a:r>
              <a:rPr lang="en-US" altLang="zh-CN" dirty="0">
                <a:latin typeface="Times New Roman" panose="02020603050405020304" pitchFamily="18" charset="0"/>
                <a:ea typeface="黑体" panose="02010609060101010101" pitchFamily="49" charset="-122"/>
              </a:rPr>
              <a:t>=20</a:t>
            </a:r>
            <a:endParaRPr lang="en-US" altLang="zh-CN" dirty="0">
              <a:latin typeface="Times New Roman" panose="02020603050405020304" pitchFamily="18" charset="0"/>
              <a:ea typeface="黑体" panose="02010609060101010101" pitchFamily="49" charset="-122"/>
            </a:endParaRPr>
          </a:p>
        </p:txBody>
      </p:sp>
      <p:pic>
        <p:nvPicPr>
          <p:cNvPr id="23" name="图片 22"/>
          <p:cNvPicPr>
            <a:picLocks noChangeAspect="1"/>
          </p:cNvPicPr>
          <p:nvPr/>
        </p:nvPicPr>
        <p:blipFill rotWithShape="1">
          <a:blip r:embed="rId6"/>
          <a:srcRect r="7855"/>
          <a:stretch>
            <a:fillRect/>
          </a:stretch>
        </p:blipFill>
        <p:spPr bwMode="auto">
          <a:xfrm>
            <a:off x="299090" y="962233"/>
            <a:ext cx="2954302" cy="2604134"/>
          </a:xfrm>
          <a:prstGeom prst="rect">
            <a:avLst/>
          </a:prstGeom>
          <a:ln>
            <a:noFill/>
          </a:ln>
        </p:spPr>
      </p:pic>
      <p:grpSp>
        <p:nvGrpSpPr>
          <p:cNvPr id="25" name="组合 24"/>
          <p:cNvGrpSpPr/>
          <p:nvPr/>
        </p:nvGrpSpPr>
        <p:grpSpPr>
          <a:xfrm>
            <a:off x="280724" y="3561219"/>
            <a:ext cx="4673333" cy="369332"/>
            <a:chOff x="618233" y="6372528"/>
            <a:chExt cx="5775312" cy="369332"/>
          </a:xfrm>
        </p:grpSpPr>
        <p:sp>
          <p:nvSpPr>
            <p:cNvPr id="26" name="矩形: 圆角 25"/>
            <p:cNvSpPr/>
            <p:nvPr/>
          </p:nvSpPr>
          <p:spPr>
            <a:xfrm>
              <a:off x="618233" y="6384281"/>
              <a:ext cx="5775312"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27" name="文本框 26"/>
            <p:cNvSpPr txBox="1"/>
            <p:nvPr/>
          </p:nvSpPr>
          <p:spPr>
            <a:xfrm>
              <a:off x="1060958" y="6372528"/>
              <a:ext cx="4889864" cy="369332"/>
            </a:xfrm>
            <a:prstGeom prst="rect">
              <a:avLst/>
            </a:prstGeom>
            <a:noFill/>
          </p:spPr>
          <p:txBody>
            <a:bodyPr wrap="square" rtlCol="0">
              <a:spAutoFit/>
            </a:bodyPr>
            <a:lstStyle/>
            <a:p>
              <a:pPr algn="ctr"/>
              <a:r>
                <a:rPr lang="en-US" altLang="zh-CN" dirty="0">
                  <a:solidFill>
                    <a:srgbClr val="FFFFFF"/>
                  </a:solidFill>
                  <a:latin typeface="Times New Roman" panose="02020603050405020304" pitchFamily="18" charset="0"/>
                  <a:ea typeface="黑体" panose="02010609060101010101" pitchFamily="49" charset="-122"/>
                </a:rPr>
                <a:t>GANDALF</a:t>
              </a:r>
              <a:r>
                <a:rPr lang="zh-CN" altLang="en-US" dirty="0">
                  <a:solidFill>
                    <a:srgbClr val="FFFFFF"/>
                  </a:solidFill>
                  <a:latin typeface="Times New Roman" panose="02020603050405020304" pitchFamily="18" charset="0"/>
                  <a:ea typeface="黑体" panose="02010609060101010101" pitchFamily="49" charset="-122"/>
                </a:rPr>
                <a:t>单刀扭矩预测模型</a:t>
              </a:r>
              <a:endParaRPr lang="zh-CN" altLang="en-US" dirty="0">
                <a:solidFill>
                  <a:srgbClr val="FFFFFF"/>
                </a:solidFill>
                <a:latin typeface="Times New Roman" panose="02020603050405020304" pitchFamily="18" charset="0"/>
                <a:ea typeface="黑体" panose="02010609060101010101" pitchFamily="49" charset="-122"/>
              </a:endParaRPr>
            </a:p>
          </p:txBody>
        </p:sp>
      </p:grpSp>
      <p:sp>
        <p:nvSpPr>
          <p:cNvPr id="28" name="矩形 27"/>
          <p:cNvSpPr/>
          <p:nvPr/>
        </p:nvSpPr>
        <p:spPr>
          <a:xfrm>
            <a:off x="299091" y="919711"/>
            <a:ext cx="4654966" cy="2677135"/>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5712824" y="1019600"/>
            <a:ext cx="2452839" cy="369332"/>
            <a:chOff x="618233" y="6372528"/>
            <a:chExt cx="5775312" cy="369332"/>
          </a:xfrm>
        </p:grpSpPr>
        <p:sp>
          <p:nvSpPr>
            <p:cNvPr id="31" name="矩形: 圆角 30"/>
            <p:cNvSpPr/>
            <p:nvPr/>
          </p:nvSpPr>
          <p:spPr>
            <a:xfrm>
              <a:off x="618233" y="6384281"/>
              <a:ext cx="5775312"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32" name="文本框 31"/>
            <p:cNvSpPr txBox="1"/>
            <p:nvPr/>
          </p:nvSpPr>
          <p:spPr>
            <a:xfrm>
              <a:off x="1060957" y="6372528"/>
              <a:ext cx="4889865" cy="369332"/>
            </a:xfrm>
            <a:prstGeom prst="rect">
              <a:avLst/>
            </a:prstGeom>
            <a:noFill/>
          </p:spPr>
          <p:txBody>
            <a:bodyPr wrap="square" rtlCol="0">
              <a:spAutoFit/>
            </a:bodyPr>
            <a:lstStyle/>
            <a:p>
              <a:pPr algn="ctr"/>
              <a:r>
                <a:rPr lang="zh-CN" altLang="en-US" dirty="0">
                  <a:solidFill>
                    <a:srgbClr val="FFFFFF"/>
                  </a:solidFill>
                  <a:latin typeface="Times New Roman" panose="02020603050405020304" pitchFamily="18" charset="0"/>
                  <a:ea typeface="黑体" panose="02010609060101010101" pitchFamily="49" charset="-122"/>
                </a:rPr>
                <a:t>测试集预测结果</a:t>
              </a:r>
              <a:endParaRPr lang="zh-CN" altLang="en-US" dirty="0">
                <a:solidFill>
                  <a:srgbClr val="FFFFFF"/>
                </a:solidFill>
                <a:latin typeface="Times New Roman" panose="02020603050405020304" pitchFamily="18" charset="0"/>
                <a:ea typeface="黑体" panose="02010609060101010101" pitchFamily="49" charset="-122"/>
              </a:endParaRPr>
            </a:p>
          </p:txBody>
        </p:sp>
      </p:grpSp>
      <p:sp>
        <p:nvSpPr>
          <p:cNvPr id="33" name="矩形 32"/>
          <p:cNvSpPr/>
          <p:nvPr/>
        </p:nvSpPr>
        <p:spPr>
          <a:xfrm>
            <a:off x="5069236" y="919711"/>
            <a:ext cx="6842039" cy="5814547"/>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343359" y="4238490"/>
            <a:ext cx="4564105" cy="2342244"/>
          </a:xfrm>
          <a:prstGeom prst="rect">
            <a:avLst/>
          </a:prstGeom>
          <a:noFill/>
          <a:ln w="19050">
            <a:noFill/>
            <a:prstDash val="dash"/>
          </a:ln>
        </p:spPr>
        <p:txBody>
          <a:bodyPr wrap="square" rtlCol="0">
            <a:spAutoFit/>
          </a:bodyPr>
          <a:lstStyle/>
          <a:p>
            <a:pPr marL="342900" indent="-342900" algn="just" hangingPunct="1">
              <a:lnSpc>
                <a:spcPct val="150000"/>
              </a:lnSpc>
              <a:buFont typeface="Wingdings" panose="05000000000000000000" pitchFamily="2" charset="2"/>
              <a:buChar char="Ø"/>
            </a:pPr>
            <a:r>
              <a:rPr lang="zh-CN" altLang="en-US" sz="2000" dirty="0">
                <a:latin typeface="Times New Roman" panose="02020603050405020304" pitchFamily="18" charset="0"/>
                <a:ea typeface="黑体" panose="02010609060101010101" pitchFamily="49" charset="-122"/>
              </a:rPr>
              <a:t>准确预测数据</a:t>
            </a:r>
            <a:r>
              <a:rPr lang="zh-CN" altLang="en-US" sz="2000" b="1" dirty="0">
                <a:solidFill>
                  <a:srgbClr val="FF0000"/>
                </a:solidFill>
                <a:latin typeface="Times New Roman" panose="02020603050405020304" pitchFamily="18" charset="0"/>
                <a:ea typeface="黑体" panose="02010609060101010101" pitchFamily="49" charset="-122"/>
              </a:rPr>
              <a:t>突变点</a:t>
            </a:r>
            <a:r>
              <a:rPr lang="zh-CN" altLang="en-US" sz="2000" dirty="0">
                <a:latin typeface="Times New Roman" panose="02020603050405020304" pitchFamily="18" charset="0"/>
                <a:ea typeface="黑体" panose="02010609060101010101" pitchFamily="49" charset="-122"/>
              </a:rPr>
              <a:t>；</a:t>
            </a:r>
            <a:endParaRPr lang="en-US" altLang="zh-CN" sz="2000" dirty="0">
              <a:latin typeface="Times New Roman" panose="02020603050405020304" pitchFamily="18" charset="0"/>
              <a:ea typeface="黑体" panose="02010609060101010101" pitchFamily="49" charset="-122"/>
            </a:endParaRPr>
          </a:p>
          <a:p>
            <a:pPr marL="342900" indent="-342900" algn="just" hangingPunct="1">
              <a:lnSpc>
                <a:spcPct val="150000"/>
              </a:lnSpc>
              <a:buFont typeface="Wingdings" panose="05000000000000000000" pitchFamily="2" charset="2"/>
              <a:buChar char="Ø"/>
            </a:pPr>
            <a:r>
              <a:rPr lang="zh-CN" altLang="en-US" sz="2000" dirty="0">
                <a:latin typeface="Times New Roman" panose="02020603050405020304" pitchFamily="18" charset="0"/>
                <a:ea typeface="黑体" panose="02010609060101010101" pitchFamily="49" charset="-122"/>
              </a:rPr>
              <a:t>预测值波动范围小，模型</a:t>
            </a:r>
            <a:r>
              <a:rPr lang="zh-CN" altLang="en-US" sz="2000" b="1" dirty="0">
                <a:solidFill>
                  <a:srgbClr val="FF0000"/>
                </a:solidFill>
                <a:latin typeface="Times New Roman" panose="02020603050405020304" pitchFamily="18" charset="0"/>
                <a:ea typeface="黑体" panose="02010609060101010101" pitchFamily="49" charset="-122"/>
              </a:rPr>
              <a:t>稳定性、鲁棒性强</a:t>
            </a:r>
            <a:r>
              <a:rPr lang="zh-CN" altLang="en-US" sz="2000" dirty="0">
                <a:latin typeface="Times New Roman" panose="02020603050405020304" pitchFamily="18" charset="0"/>
                <a:ea typeface="黑体" panose="02010609060101010101" pitchFamily="49" charset="-122"/>
              </a:rPr>
              <a:t>；</a:t>
            </a:r>
            <a:endParaRPr lang="en-US" altLang="zh-CN" sz="2000" dirty="0">
              <a:latin typeface="Times New Roman" panose="02020603050405020304" pitchFamily="18" charset="0"/>
              <a:ea typeface="黑体" panose="02010609060101010101" pitchFamily="49" charset="-122"/>
            </a:endParaRPr>
          </a:p>
          <a:p>
            <a:pPr marL="342900" indent="-342900" algn="just" hangingPunct="1">
              <a:lnSpc>
                <a:spcPct val="150000"/>
              </a:lnSpc>
              <a:buFont typeface="Wingdings" panose="05000000000000000000" pitchFamily="2" charset="2"/>
              <a:buChar char="Ø"/>
            </a:pPr>
            <a:r>
              <a:rPr lang="zh-CN" altLang="en-US" sz="2000" dirty="0">
                <a:latin typeface="Times New Roman" panose="02020603050405020304" pitchFamily="18" charset="0"/>
                <a:ea typeface="黑体" panose="02010609060101010101" pitchFamily="49" charset="-122"/>
              </a:rPr>
              <a:t>突变处预测值偏大，警示司机</a:t>
            </a:r>
            <a:r>
              <a:rPr lang="zh-CN" altLang="en-US" sz="2000" b="1" dirty="0">
                <a:solidFill>
                  <a:srgbClr val="FF0000"/>
                </a:solidFill>
                <a:latin typeface="Times New Roman" panose="02020603050405020304" pitchFamily="18" charset="0"/>
                <a:ea typeface="黑体" panose="02010609060101010101" pitchFamily="49" charset="-122"/>
              </a:rPr>
              <a:t>谨慎决策</a:t>
            </a:r>
            <a:r>
              <a:rPr lang="zh-CN" altLang="en-US" sz="2000" dirty="0">
                <a:latin typeface="Times New Roman" panose="02020603050405020304" pitchFamily="18" charset="0"/>
                <a:ea typeface="黑体" panose="02010609060101010101" pitchFamily="49" charset="-122"/>
              </a:rPr>
              <a:t>。</a:t>
            </a:r>
            <a:endParaRPr lang="en-US" altLang="zh-CN" sz="2000" dirty="0">
              <a:latin typeface="Times New Roman" panose="02020603050405020304" pitchFamily="18" charset="0"/>
              <a:ea typeface="黑体" panose="02010609060101010101" pitchFamily="49" charset="-122"/>
            </a:endParaRPr>
          </a:p>
        </p:txBody>
      </p:sp>
      <p:sp>
        <p:nvSpPr>
          <p:cNvPr id="35" name="矩形 34"/>
          <p:cNvSpPr/>
          <p:nvPr/>
        </p:nvSpPr>
        <p:spPr>
          <a:xfrm>
            <a:off x="299090" y="4113181"/>
            <a:ext cx="4673333" cy="2621077"/>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5405120" y="5689600"/>
            <a:ext cx="1381760" cy="78937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箭头连接符 5"/>
          <p:cNvCxnSpPr>
            <a:stCxn id="4" idx="2"/>
          </p:cNvCxnSpPr>
          <p:nvPr/>
        </p:nvCxnSpPr>
        <p:spPr>
          <a:xfrm flipH="1" flipV="1">
            <a:off x="4907464" y="5965842"/>
            <a:ext cx="497656" cy="11844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a:xfrm>
            <a:off x="9448800" y="6492875"/>
            <a:ext cx="2743200" cy="365125"/>
          </a:xfrm>
        </p:spPr>
        <p:txBody>
          <a:bodyPr/>
          <a:lstStyle/>
          <a:p>
            <a:fld id="{E93F98B2-3005-4B64-AA58-642B4DAC36DC}" type="slidenum">
              <a:rPr lang="zh-CN" altLang="en-US" smtClean="0"/>
            </a:fld>
            <a:endParaRPr lang="zh-CN" altLang="en-US" dirty="0"/>
          </a:p>
        </p:txBody>
      </p:sp>
      <p:sp>
        <p:nvSpPr>
          <p:cNvPr id="3" name="矩形 2"/>
          <p:cNvSpPr>
            <a:spLocks noChangeArrowheads="1"/>
          </p:cNvSpPr>
          <p:nvPr/>
        </p:nvSpPr>
        <p:spPr bwMode="auto">
          <a:xfrm>
            <a:off x="239713" y="152400"/>
            <a:ext cx="9595167"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zh-CN" sz="3600" b="1" dirty="0">
                <a:latin typeface="Times New Roman" panose="02020603050405020304" pitchFamily="18" charset="0"/>
                <a:ea typeface="黑体" panose="02010609060101010101" pitchFamily="49" charset="-122"/>
                <a:cs typeface="Times New Roman" panose="02020603050405020304" pitchFamily="18" charset="0"/>
              </a:rPr>
              <a:t>4.3  </a:t>
            </a:r>
            <a:r>
              <a:rPr lang="zh-CN" altLang="en-US" sz="3600" b="1" dirty="0">
                <a:latin typeface="Times New Roman" panose="02020603050405020304" pitchFamily="18" charset="0"/>
                <a:ea typeface="黑体" panose="02010609060101010101" pitchFamily="49" charset="-122"/>
                <a:cs typeface="Times New Roman" panose="02020603050405020304" pitchFamily="18" charset="0"/>
              </a:rPr>
              <a:t>测试集单刀推力预测结果</a:t>
            </a:r>
            <a:endParaRPr lang="zh-CN" altLang="en-US" sz="3600" b="1"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4" name="图片 3"/>
          <p:cNvPicPr>
            <a:picLocks noChangeAspect="1"/>
          </p:cNvPicPr>
          <p:nvPr/>
        </p:nvPicPr>
        <p:blipFill>
          <a:blip r:embed="rId1"/>
          <a:stretch>
            <a:fillRect/>
          </a:stretch>
        </p:blipFill>
        <p:spPr>
          <a:xfrm>
            <a:off x="8357000" y="1222396"/>
            <a:ext cx="2880000" cy="1648327"/>
          </a:xfrm>
          <a:prstGeom prst="rect">
            <a:avLst/>
          </a:prstGeom>
        </p:spPr>
      </p:pic>
      <p:pic>
        <p:nvPicPr>
          <p:cNvPr id="5" name="图片 4"/>
          <p:cNvPicPr>
            <a:picLocks noChangeAspect="1"/>
          </p:cNvPicPr>
          <p:nvPr/>
        </p:nvPicPr>
        <p:blipFill>
          <a:blip r:embed="rId2"/>
          <a:stretch>
            <a:fillRect/>
          </a:stretch>
        </p:blipFill>
        <p:spPr>
          <a:xfrm>
            <a:off x="8357000" y="3032554"/>
            <a:ext cx="2880000" cy="1687622"/>
          </a:xfrm>
          <a:prstGeom prst="rect">
            <a:avLst/>
          </a:prstGeom>
        </p:spPr>
      </p:pic>
      <p:pic>
        <p:nvPicPr>
          <p:cNvPr id="6" name="图片 5"/>
          <p:cNvPicPr>
            <a:picLocks noChangeAspect="1"/>
          </p:cNvPicPr>
          <p:nvPr/>
        </p:nvPicPr>
        <p:blipFill>
          <a:blip r:embed="rId3"/>
          <a:stretch>
            <a:fillRect/>
          </a:stretch>
        </p:blipFill>
        <p:spPr>
          <a:xfrm>
            <a:off x="4808918" y="1224803"/>
            <a:ext cx="2879725" cy="1645920"/>
          </a:xfrm>
          <a:prstGeom prst="rect">
            <a:avLst/>
          </a:prstGeom>
        </p:spPr>
      </p:pic>
      <p:pic>
        <p:nvPicPr>
          <p:cNvPr id="7" name="图片 6"/>
          <p:cNvPicPr>
            <a:picLocks noChangeAspect="1"/>
          </p:cNvPicPr>
          <p:nvPr/>
        </p:nvPicPr>
        <p:blipFill rotWithShape="1">
          <a:blip r:embed="rId4"/>
          <a:srcRect b="1363"/>
          <a:stretch>
            <a:fillRect/>
          </a:stretch>
        </p:blipFill>
        <p:spPr bwMode="auto">
          <a:xfrm>
            <a:off x="1260837" y="3114599"/>
            <a:ext cx="2879725" cy="1656715"/>
          </a:xfrm>
          <a:prstGeom prst="rect">
            <a:avLst/>
          </a:prstGeom>
          <a:ln>
            <a:noFill/>
          </a:ln>
        </p:spPr>
      </p:pic>
      <p:pic>
        <p:nvPicPr>
          <p:cNvPr id="8" name="图片 7"/>
          <p:cNvPicPr>
            <a:picLocks noChangeAspect="1"/>
          </p:cNvPicPr>
          <p:nvPr/>
        </p:nvPicPr>
        <p:blipFill>
          <a:blip r:embed="rId5"/>
          <a:stretch>
            <a:fillRect/>
          </a:stretch>
        </p:blipFill>
        <p:spPr>
          <a:xfrm>
            <a:off x="4808918" y="3114599"/>
            <a:ext cx="2879725" cy="1628140"/>
          </a:xfrm>
          <a:prstGeom prst="rect">
            <a:avLst/>
          </a:prstGeom>
        </p:spPr>
      </p:pic>
      <p:graphicFrame>
        <p:nvGraphicFramePr>
          <p:cNvPr id="9" name="表格 8"/>
          <p:cNvGraphicFramePr>
            <a:graphicFrameLocks noGrp="1"/>
          </p:cNvGraphicFramePr>
          <p:nvPr/>
        </p:nvGraphicFramePr>
        <p:xfrm>
          <a:off x="900699" y="1577415"/>
          <a:ext cx="3600000" cy="1051560"/>
        </p:xfrm>
        <a:graphic>
          <a:graphicData uri="http://schemas.openxmlformats.org/drawingml/2006/table">
            <a:tbl>
              <a:tblPr firstRow="1" bandRow="1">
                <a:tableStyleId>{5C22544A-7EE6-4342-B048-85BDC9FD1C3A}</a:tableStyleId>
              </a:tblPr>
              <a:tblGrid>
                <a:gridCol w="1080000"/>
                <a:gridCol w="1440000"/>
                <a:gridCol w="1080000"/>
              </a:tblGrid>
              <a:tr h="311511">
                <a:tc>
                  <a:txBody>
                    <a:bodyPr/>
                    <a:lstStyle/>
                    <a:p>
                      <a:pPr algn="ctr"/>
                      <a:r>
                        <a:rPr lang="zh-CN" altLang="en-US" sz="1700" baseline="0" dirty="0">
                          <a:solidFill>
                            <a:schemeClr val="tx1"/>
                          </a:solidFill>
                          <a:latin typeface="Times New Roman" panose="02020603050405020304" pitchFamily="18" charset="0"/>
                          <a:ea typeface="黑体" panose="02010609060101010101" pitchFamily="49" charset="-122"/>
                        </a:rPr>
                        <a:t>平均精度</a:t>
                      </a:r>
                      <a:endParaRPr lang="zh-CN" altLang="en-US" sz="1700" baseline="0" dirty="0">
                        <a:solidFill>
                          <a:schemeClr val="tx1"/>
                        </a:solidFill>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700" i="0" baseline="0" dirty="0">
                          <a:solidFill>
                            <a:schemeClr val="tx1"/>
                          </a:solidFill>
                          <a:latin typeface="Times New Roman" panose="02020603050405020304" pitchFamily="18" charset="0"/>
                          <a:ea typeface="黑体" panose="02010609060101010101" pitchFamily="49" charset="-122"/>
                        </a:rPr>
                        <a:t>GANDALF</a:t>
                      </a:r>
                      <a:endParaRPr lang="zh-CN" altLang="en-US" sz="1700" baseline="-25000" dirty="0">
                        <a:solidFill>
                          <a:schemeClr val="tx1"/>
                        </a:solidFill>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zh-CN" altLang="en-US" sz="1700" baseline="0" dirty="0">
                          <a:solidFill>
                            <a:schemeClr val="tx1"/>
                          </a:solidFill>
                          <a:latin typeface="Times New Roman" panose="02020603050405020304" pitchFamily="18" charset="0"/>
                          <a:ea typeface="黑体" panose="02010609060101010101" pitchFamily="49" charset="-122"/>
                        </a:rPr>
                        <a:t>参考 </a:t>
                      </a:r>
                      <a:endParaRPr lang="zh-CN" altLang="en-US" sz="1700" baseline="-25000" dirty="0">
                        <a:solidFill>
                          <a:schemeClr val="tx1"/>
                        </a:solidFill>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r>
              <a:tr h="311511">
                <a:tc>
                  <a:txBody>
                    <a:bodyPr/>
                    <a:lstStyle/>
                    <a:p>
                      <a:pPr algn="ctr"/>
                      <a:r>
                        <a:rPr lang="en-US" altLang="zh-CN" sz="1700" i="1" baseline="0" dirty="0">
                          <a:latin typeface="Times New Roman" panose="02020603050405020304" pitchFamily="18" charset="0"/>
                          <a:ea typeface="黑体" panose="02010609060101010101" pitchFamily="49" charset="-122"/>
                        </a:rPr>
                        <a:t>MRE</a:t>
                      </a:r>
                      <a:endParaRPr lang="zh-CN" altLang="en-US" sz="1700" i="1" baseline="0" dirty="0">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solidFill>
                      <a:schemeClr val="bg1"/>
                    </a:solidFill>
                  </a:tcPr>
                </a:tc>
                <a:tc>
                  <a:txBody>
                    <a:bodyPr/>
                    <a:lstStyle/>
                    <a:p>
                      <a:pPr algn="ctr"/>
                      <a:r>
                        <a:rPr lang="en-US" altLang="zh-CN" sz="1700" baseline="0" dirty="0">
                          <a:latin typeface="Times New Roman" panose="02020603050405020304" pitchFamily="18" charset="0"/>
                          <a:ea typeface="黑体" panose="02010609060101010101" pitchFamily="49" charset="-122"/>
                        </a:rPr>
                        <a:t>28.88%</a:t>
                      </a:r>
                      <a:endParaRPr lang="zh-CN" altLang="en-US" sz="1700" baseline="0" dirty="0">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solidFill>
                      <a:schemeClr val="bg1"/>
                    </a:solidFill>
                  </a:tcPr>
                </a:tc>
                <a:tc>
                  <a:txBody>
                    <a:bodyPr/>
                    <a:lstStyle/>
                    <a:p>
                      <a:pPr algn="ctr"/>
                      <a:r>
                        <a:rPr lang="en-US" altLang="zh-CN" sz="1700" baseline="0" dirty="0">
                          <a:latin typeface="Times New Roman" panose="02020603050405020304" pitchFamily="18" charset="0"/>
                          <a:ea typeface="黑体" panose="02010609060101010101" pitchFamily="49" charset="-122"/>
                        </a:rPr>
                        <a:t>25.46%</a:t>
                      </a:r>
                      <a:endParaRPr lang="zh-CN" altLang="en-US" sz="1700" baseline="0" dirty="0">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solidFill>
                      <a:schemeClr val="bg1"/>
                    </a:solidFill>
                  </a:tcPr>
                </a:tc>
              </a:tr>
              <a:tr h="311511">
                <a:tc>
                  <a:txBody>
                    <a:bodyPr/>
                    <a:lstStyle/>
                    <a:p>
                      <a:pPr algn="ctr"/>
                      <a:r>
                        <a:rPr lang="en-US" altLang="zh-CN" sz="1700" i="1" baseline="0" dirty="0">
                          <a:latin typeface="Times New Roman" panose="02020603050405020304" pitchFamily="18" charset="0"/>
                          <a:ea typeface="黑体" panose="02010609060101010101" pitchFamily="49" charset="-122"/>
                        </a:rPr>
                        <a:t>R</a:t>
                      </a:r>
                      <a:r>
                        <a:rPr lang="en-US" altLang="zh-CN" sz="1700" baseline="30000" dirty="0">
                          <a:latin typeface="Times New Roman" panose="02020603050405020304" pitchFamily="18" charset="0"/>
                          <a:ea typeface="黑体" panose="02010609060101010101" pitchFamily="49" charset="-122"/>
                        </a:rPr>
                        <a:t>2</a:t>
                      </a:r>
                      <a:endParaRPr lang="zh-CN" altLang="en-US" baseline="30000" dirty="0"/>
                    </a:p>
                  </a:txBody>
                  <a:tcPr anchor="ctr">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700" baseline="0" dirty="0">
                          <a:latin typeface="Times New Roman" panose="02020603050405020304" pitchFamily="18" charset="0"/>
                          <a:ea typeface="黑体" panose="02010609060101010101" pitchFamily="49" charset="-122"/>
                        </a:rPr>
                        <a:t>0.6691</a:t>
                      </a:r>
                      <a:endParaRPr lang="zh-CN" altLang="en-US" sz="1700" baseline="0" dirty="0">
                        <a:latin typeface="Times New Roman" panose="02020603050405020304" pitchFamily="18" charset="0"/>
                        <a:ea typeface="黑体" panose="02010609060101010101" pitchFamily="49" charset="-122"/>
                      </a:endParaRPr>
                    </a:p>
                  </a:txBody>
                  <a:tcPr anchor="ctr">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700" baseline="0" dirty="0">
                          <a:latin typeface="Times New Roman" panose="02020603050405020304" pitchFamily="18" charset="0"/>
                          <a:ea typeface="黑体" panose="02010609060101010101" pitchFamily="49" charset="-122"/>
                        </a:rPr>
                        <a:t>0.5895</a:t>
                      </a:r>
                      <a:endParaRPr lang="zh-CN" altLang="en-US" sz="1700" baseline="0" dirty="0">
                        <a:latin typeface="Times New Roman" panose="02020603050405020304" pitchFamily="18" charset="0"/>
                        <a:ea typeface="黑体" panose="02010609060101010101" pitchFamily="49" charset="-122"/>
                      </a:endParaRPr>
                    </a:p>
                  </a:txBody>
                  <a:tcPr anchor="ctr">
                    <a:lnB w="28575" cap="flat" cmpd="sng" algn="ctr">
                      <a:solidFill>
                        <a:schemeClr val="tx1"/>
                      </a:solidFill>
                      <a:prstDash val="solid"/>
                      <a:round/>
                      <a:headEnd type="none" w="med" len="med"/>
                      <a:tailEnd type="none" w="med" len="med"/>
                    </a:lnB>
                    <a:solidFill>
                      <a:schemeClr val="bg1"/>
                    </a:solidFill>
                  </a:tcPr>
                </a:tc>
              </a:tr>
            </a:tbl>
          </a:graphicData>
        </a:graphic>
      </p:graphicFrame>
      <p:grpSp>
        <p:nvGrpSpPr>
          <p:cNvPr id="10" name="组合 9"/>
          <p:cNvGrpSpPr/>
          <p:nvPr/>
        </p:nvGrpSpPr>
        <p:grpSpPr>
          <a:xfrm>
            <a:off x="1461863" y="1111772"/>
            <a:ext cx="2452839" cy="369332"/>
            <a:chOff x="618233" y="6372528"/>
            <a:chExt cx="5775312" cy="369332"/>
          </a:xfrm>
        </p:grpSpPr>
        <p:sp>
          <p:nvSpPr>
            <p:cNvPr id="11" name="矩形: 圆角 10"/>
            <p:cNvSpPr/>
            <p:nvPr/>
          </p:nvSpPr>
          <p:spPr>
            <a:xfrm>
              <a:off x="618233" y="6384281"/>
              <a:ext cx="5775312"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12" name="文本框 11"/>
            <p:cNvSpPr txBox="1"/>
            <p:nvPr/>
          </p:nvSpPr>
          <p:spPr>
            <a:xfrm>
              <a:off x="1060957" y="6372528"/>
              <a:ext cx="4889865" cy="369332"/>
            </a:xfrm>
            <a:prstGeom prst="rect">
              <a:avLst/>
            </a:prstGeom>
            <a:noFill/>
          </p:spPr>
          <p:txBody>
            <a:bodyPr wrap="square" rtlCol="0">
              <a:spAutoFit/>
            </a:bodyPr>
            <a:lstStyle/>
            <a:p>
              <a:pPr algn="ctr"/>
              <a:r>
                <a:rPr lang="zh-CN" altLang="en-US" dirty="0">
                  <a:solidFill>
                    <a:srgbClr val="FFFFFF"/>
                  </a:solidFill>
                  <a:latin typeface="Times New Roman" panose="02020603050405020304" pitchFamily="18" charset="0"/>
                  <a:ea typeface="黑体" panose="02010609060101010101" pitchFamily="49" charset="-122"/>
                </a:rPr>
                <a:t>测试集预测结果</a:t>
              </a:r>
              <a:endParaRPr lang="zh-CN" altLang="en-US" dirty="0">
                <a:solidFill>
                  <a:srgbClr val="FFFFFF"/>
                </a:solidFill>
                <a:latin typeface="Times New Roman" panose="02020603050405020304" pitchFamily="18" charset="0"/>
                <a:ea typeface="黑体" panose="02010609060101010101" pitchFamily="49" charset="-122"/>
              </a:endParaRPr>
            </a:p>
          </p:txBody>
        </p:sp>
      </p:grpSp>
      <p:sp>
        <p:nvSpPr>
          <p:cNvPr id="13" name="文本框 12"/>
          <p:cNvSpPr txBox="1"/>
          <p:nvPr/>
        </p:nvSpPr>
        <p:spPr>
          <a:xfrm>
            <a:off x="5264020" y="2103195"/>
            <a:ext cx="1743662" cy="455253"/>
          </a:xfrm>
          <a:prstGeom prst="rect">
            <a:avLst/>
          </a:prstGeom>
          <a:noFill/>
          <a:ln w="19050">
            <a:noFill/>
            <a:prstDash val="dash"/>
          </a:ln>
        </p:spPr>
        <p:txBody>
          <a:bodyPr wrap="square" rtlCol="0">
            <a:spAutoFit/>
          </a:bodyPr>
          <a:lstStyle/>
          <a:p>
            <a:pPr algn="just" hangingPunct="1">
              <a:lnSpc>
                <a:spcPct val="150000"/>
              </a:lnSpc>
            </a:pPr>
            <a:r>
              <a:rPr lang="en-US" altLang="zh-CN" dirty="0">
                <a:solidFill>
                  <a:srgbClr val="2105ED"/>
                </a:solidFill>
                <a:latin typeface="Times New Roman" panose="02020603050405020304" pitchFamily="18" charset="0"/>
                <a:ea typeface="黑体" panose="02010609060101010101" pitchFamily="49" charset="-122"/>
              </a:rPr>
              <a:t>Cycle No. 6</a:t>
            </a:r>
            <a:endParaRPr lang="en-US" altLang="zh-CN" dirty="0">
              <a:solidFill>
                <a:srgbClr val="2105ED"/>
              </a:solidFill>
              <a:latin typeface="Times New Roman" panose="02020603050405020304" pitchFamily="18" charset="0"/>
              <a:ea typeface="黑体" panose="02010609060101010101" pitchFamily="49" charset="-122"/>
            </a:endParaRPr>
          </a:p>
        </p:txBody>
      </p:sp>
      <p:sp>
        <p:nvSpPr>
          <p:cNvPr id="14" name="文本框 13"/>
          <p:cNvSpPr txBox="1"/>
          <p:nvPr/>
        </p:nvSpPr>
        <p:spPr>
          <a:xfrm>
            <a:off x="8770888" y="2103195"/>
            <a:ext cx="1743662" cy="455253"/>
          </a:xfrm>
          <a:prstGeom prst="rect">
            <a:avLst/>
          </a:prstGeom>
          <a:noFill/>
          <a:ln w="19050">
            <a:noFill/>
            <a:prstDash val="dash"/>
          </a:ln>
        </p:spPr>
        <p:txBody>
          <a:bodyPr wrap="square" rtlCol="0">
            <a:spAutoFit/>
          </a:bodyPr>
          <a:lstStyle/>
          <a:p>
            <a:pPr algn="just" hangingPunct="1">
              <a:lnSpc>
                <a:spcPct val="150000"/>
              </a:lnSpc>
            </a:pPr>
            <a:r>
              <a:rPr lang="en-US" altLang="zh-CN" dirty="0">
                <a:solidFill>
                  <a:srgbClr val="2105ED"/>
                </a:solidFill>
                <a:latin typeface="Times New Roman" panose="02020603050405020304" pitchFamily="18" charset="0"/>
                <a:ea typeface="黑体" panose="02010609060101010101" pitchFamily="49" charset="-122"/>
              </a:rPr>
              <a:t>Cycle No. 7</a:t>
            </a:r>
            <a:endParaRPr lang="en-US" altLang="zh-CN" dirty="0">
              <a:solidFill>
                <a:srgbClr val="2105ED"/>
              </a:solidFill>
              <a:latin typeface="Times New Roman" panose="02020603050405020304" pitchFamily="18" charset="0"/>
              <a:ea typeface="黑体" panose="02010609060101010101" pitchFamily="49" charset="-122"/>
            </a:endParaRPr>
          </a:p>
        </p:txBody>
      </p:sp>
      <p:sp>
        <p:nvSpPr>
          <p:cNvPr id="15" name="文本框 14"/>
          <p:cNvSpPr txBox="1"/>
          <p:nvPr/>
        </p:nvSpPr>
        <p:spPr>
          <a:xfrm>
            <a:off x="2731078" y="4064075"/>
            <a:ext cx="1743662" cy="455253"/>
          </a:xfrm>
          <a:prstGeom prst="rect">
            <a:avLst/>
          </a:prstGeom>
          <a:noFill/>
          <a:ln w="19050">
            <a:noFill/>
            <a:prstDash val="dash"/>
          </a:ln>
        </p:spPr>
        <p:txBody>
          <a:bodyPr wrap="square" rtlCol="0">
            <a:spAutoFit/>
          </a:bodyPr>
          <a:lstStyle/>
          <a:p>
            <a:pPr algn="just" hangingPunct="1">
              <a:lnSpc>
                <a:spcPct val="150000"/>
              </a:lnSpc>
            </a:pPr>
            <a:r>
              <a:rPr lang="en-US" altLang="zh-CN" dirty="0">
                <a:solidFill>
                  <a:srgbClr val="2105ED"/>
                </a:solidFill>
                <a:latin typeface="Times New Roman" panose="02020603050405020304" pitchFamily="18" charset="0"/>
                <a:ea typeface="黑体" panose="02010609060101010101" pitchFamily="49" charset="-122"/>
              </a:rPr>
              <a:t>Cycle No. 8</a:t>
            </a:r>
            <a:endParaRPr lang="en-US" altLang="zh-CN" dirty="0">
              <a:solidFill>
                <a:srgbClr val="2105ED"/>
              </a:solidFill>
              <a:latin typeface="Times New Roman" panose="02020603050405020304" pitchFamily="18" charset="0"/>
              <a:ea typeface="黑体" panose="02010609060101010101" pitchFamily="49" charset="-122"/>
            </a:endParaRPr>
          </a:p>
        </p:txBody>
      </p:sp>
      <p:sp>
        <p:nvSpPr>
          <p:cNvPr id="16" name="文本框 15"/>
          <p:cNvSpPr txBox="1"/>
          <p:nvPr/>
        </p:nvSpPr>
        <p:spPr>
          <a:xfrm>
            <a:off x="5454591" y="4064075"/>
            <a:ext cx="1743662" cy="455253"/>
          </a:xfrm>
          <a:prstGeom prst="rect">
            <a:avLst/>
          </a:prstGeom>
          <a:noFill/>
          <a:ln w="19050">
            <a:noFill/>
            <a:prstDash val="dash"/>
          </a:ln>
        </p:spPr>
        <p:txBody>
          <a:bodyPr wrap="square" rtlCol="0">
            <a:spAutoFit/>
          </a:bodyPr>
          <a:lstStyle/>
          <a:p>
            <a:pPr algn="just" hangingPunct="1">
              <a:lnSpc>
                <a:spcPct val="150000"/>
              </a:lnSpc>
            </a:pPr>
            <a:r>
              <a:rPr lang="en-US" altLang="zh-CN" dirty="0">
                <a:solidFill>
                  <a:srgbClr val="2105ED"/>
                </a:solidFill>
                <a:latin typeface="Times New Roman" panose="02020603050405020304" pitchFamily="18" charset="0"/>
                <a:ea typeface="黑体" panose="02010609060101010101" pitchFamily="49" charset="-122"/>
              </a:rPr>
              <a:t>Cycle No. 9</a:t>
            </a:r>
            <a:endParaRPr lang="en-US" altLang="zh-CN" dirty="0">
              <a:solidFill>
                <a:srgbClr val="2105ED"/>
              </a:solidFill>
              <a:latin typeface="Times New Roman" panose="02020603050405020304" pitchFamily="18" charset="0"/>
              <a:ea typeface="黑体" panose="02010609060101010101" pitchFamily="49" charset="-122"/>
            </a:endParaRPr>
          </a:p>
        </p:txBody>
      </p:sp>
      <p:sp>
        <p:nvSpPr>
          <p:cNvPr id="17" name="文本框 16"/>
          <p:cNvSpPr txBox="1"/>
          <p:nvPr/>
        </p:nvSpPr>
        <p:spPr>
          <a:xfrm>
            <a:off x="8737230" y="4064075"/>
            <a:ext cx="1743662" cy="455253"/>
          </a:xfrm>
          <a:prstGeom prst="rect">
            <a:avLst/>
          </a:prstGeom>
          <a:noFill/>
          <a:ln w="19050">
            <a:noFill/>
            <a:prstDash val="dash"/>
          </a:ln>
        </p:spPr>
        <p:txBody>
          <a:bodyPr wrap="square" rtlCol="0">
            <a:spAutoFit/>
          </a:bodyPr>
          <a:lstStyle/>
          <a:p>
            <a:pPr algn="just" hangingPunct="1">
              <a:lnSpc>
                <a:spcPct val="150000"/>
              </a:lnSpc>
            </a:pPr>
            <a:r>
              <a:rPr lang="en-US" altLang="zh-CN" dirty="0">
                <a:solidFill>
                  <a:srgbClr val="2105ED"/>
                </a:solidFill>
                <a:latin typeface="Times New Roman" panose="02020603050405020304" pitchFamily="18" charset="0"/>
                <a:ea typeface="黑体" panose="02010609060101010101" pitchFamily="49" charset="-122"/>
              </a:rPr>
              <a:t>Cycle No. 10</a:t>
            </a:r>
            <a:endParaRPr lang="en-US" altLang="zh-CN" dirty="0">
              <a:solidFill>
                <a:srgbClr val="2105ED"/>
              </a:solidFill>
              <a:latin typeface="Times New Roman" panose="02020603050405020304" pitchFamily="18" charset="0"/>
              <a:ea typeface="黑体" panose="02010609060101010101" pitchFamily="49" charset="-122"/>
            </a:endParaRPr>
          </a:p>
        </p:txBody>
      </p:sp>
      <p:sp>
        <p:nvSpPr>
          <p:cNvPr id="18" name="矩形 17"/>
          <p:cNvSpPr/>
          <p:nvPr/>
        </p:nvSpPr>
        <p:spPr>
          <a:xfrm>
            <a:off x="679540" y="955041"/>
            <a:ext cx="10832920" cy="4043679"/>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700392" y="4714853"/>
            <a:ext cx="5933440" cy="307777"/>
          </a:xfrm>
          <a:prstGeom prst="rect">
            <a:avLst/>
          </a:prstGeom>
          <a:noFill/>
        </p:spPr>
        <p:txBody>
          <a:bodyPr wrap="square" rtlCol="0">
            <a:spAutoFit/>
          </a:bodyPr>
          <a:lstStyle/>
          <a:p>
            <a:r>
              <a:rPr lang="en-US" altLang="zh-CN" sz="1400" i="1" dirty="0">
                <a:latin typeface="Times New Roman" panose="02020603050405020304" pitchFamily="18" charset="0"/>
                <a:ea typeface="宋体" pitchFamily="2" charset="-122"/>
              </a:rPr>
              <a:t>*</a:t>
            </a:r>
            <a:r>
              <a:rPr lang="zh-CN" altLang="en-US" sz="1400" i="1" dirty="0">
                <a:latin typeface="Times New Roman" panose="02020603050405020304" pitchFamily="18" charset="0"/>
                <a:ea typeface="宋体" pitchFamily="2" charset="-122"/>
              </a:rPr>
              <a:t>模型迭代 </a:t>
            </a:r>
            <a:r>
              <a:rPr lang="en-US" altLang="zh-CN" sz="1400" i="1" dirty="0">
                <a:latin typeface="Times New Roman" panose="02020603050405020304" pitchFamily="18" charset="0"/>
                <a:ea typeface="宋体" pitchFamily="2" charset="-122"/>
              </a:rPr>
              <a:t>35</a:t>
            </a:r>
            <a:r>
              <a:rPr lang="zh-CN" altLang="en-US" sz="1400" i="1" dirty="0">
                <a:latin typeface="Times New Roman" panose="02020603050405020304" pitchFamily="18" charset="0"/>
                <a:ea typeface="宋体" pitchFamily="2" charset="-122"/>
              </a:rPr>
              <a:t>次后的测试结果。</a:t>
            </a:r>
            <a:endParaRPr lang="zh-CN" altLang="en-US" sz="1400" i="1" dirty="0">
              <a:latin typeface="Times New Roman" panose="02020603050405020304" pitchFamily="18" charset="0"/>
              <a:ea typeface="宋体" pitchFamily="2" charset="-122"/>
            </a:endParaRPr>
          </a:p>
        </p:txBody>
      </p:sp>
      <p:sp>
        <p:nvSpPr>
          <p:cNvPr id="22" name="矩形: 圆角 21"/>
          <p:cNvSpPr/>
          <p:nvPr/>
        </p:nvSpPr>
        <p:spPr>
          <a:xfrm>
            <a:off x="613568" y="5194245"/>
            <a:ext cx="10898892" cy="1511355"/>
          </a:xfrm>
          <a:prstGeom prst="roundRect">
            <a:avLst/>
          </a:prstGeom>
          <a:solidFill>
            <a:srgbClr val="5580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1260837" y="5414318"/>
            <a:ext cx="10786704" cy="957250"/>
          </a:xfrm>
          <a:prstGeom prst="rect">
            <a:avLst/>
          </a:prstGeom>
          <a:noFill/>
          <a:ln w="19050">
            <a:noFill/>
            <a:prstDash val="dash"/>
          </a:ln>
        </p:spPr>
        <p:txBody>
          <a:bodyPr wrap="square" rtlCol="0">
            <a:spAutoFit/>
          </a:bodyPr>
          <a:lstStyle/>
          <a:p>
            <a:pPr marL="342900" indent="-342900" algn="just" hangingPunct="1">
              <a:lnSpc>
                <a:spcPct val="150000"/>
              </a:lnSpc>
              <a:buFont typeface="Wingdings" panose="05000000000000000000" pitchFamily="2" charset="2"/>
              <a:buChar char="Ø"/>
            </a:pPr>
            <a:r>
              <a:rPr lang="zh-CN" altLang="en-US" sz="2000" dirty="0">
                <a:solidFill>
                  <a:schemeClr val="bg1"/>
                </a:solidFill>
                <a:latin typeface="Times New Roman" panose="02020603050405020304" pitchFamily="18" charset="0"/>
                <a:ea typeface="黑体" panose="02010609060101010101" pitchFamily="49" charset="-122"/>
              </a:rPr>
              <a:t>总体预测精度良好，规律与单刀扭矩预测模型相似；</a:t>
            </a:r>
            <a:endParaRPr lang="en-US" altLang="zh-CN" sz="2000" dirty="0">
              <a:solidFill>
                <a:schemeClr val="bg1"/>
              </a:solidFill>
              <a:latin typeface="Times New Roman" panose="02020603050405020304" pitchFamily="18" charset="0"/>
              <a:ea typeface="黑体" panose="02010609060101010101" pitchFamily="49" charset="-122"/>
            </a:endParaRPr>
          </a:p>
          <a:p>
            <a:pPr marL="342900" indent="-342900" algn="just" hangingPunct="1">
              <a:lnSpc>
                <a:spcPct val="150000"/>
              </a:lnSpc>
              <a:buFont typeface="Wingdings" panose="05000000000000000000" pitchFamily="2" charset="2"/>
              <a:buChar char="Ø"/>
            </a:pPr>
            <a:r>
              <a:rPr lang="zh-CN" altLang="en-US" sz="2000" dirty="0">
                <a:solidFill>
                  <a:schemeClr val="bg1"/>
                </a:solidFill>
                <a:latin typeface="Times New Roman" panose="02020603050405020304" pitchFamily="18" charset="0"/>
                <a:ea typeface="黑体" panose="02010609060101010101" pitchFamily="49" charset="-122"/>
              </a:rPr>
              <a:t>上升段初始阶段预测值偏大，通过</a:t>
            </a:r>
            <a:r>
              <a:rPr lang="zh-CN" altLang="en-US" sz="2000" b="1" dirty="0">
                <a:solidFill>
                  <a:srgbClr val="C00000"/>
                </a:solidFill>
                <a:latin typeface="Times New Roman" panose="02020603050405020304" pitchFamily="18" charset="0"/>
                <a:ea typeface="黑体" panose="02010609060101010101" pitchFamily="49" charset="-122"/>
              </a:rPr>
              <a:t>知识驱动</a:t>
            </a:r>
            <a:r>
              <a:rPr lang="zh-CN" altLang="en-US" sz="2000" dirty="0">
                <a:solidFill>
                  <a:schemeClr val="bg1"/>
                </a:solidFill>
                <a:latin typeface="Times New Roman" panose="02020603050405020304" pitchFamily="18" charset="0"/>
                <a:ea typeface="黑体" panose="02010609060101010101" pitchFamily="49" charset="-122"/>
              </a:rPr>
              <a:t>的方式将上升段前</a:t>
            </a:r>
            <a:r>
              <a:rPr lang="en-US" altLang="zh-CN" sz="2000" dirty="0">
                <a:solidFill>
                  <a:schemeClr val="bg1"/>
                </a:solidFill>
                <a:latin typeface="Times New Roman" panose="02020603050405020304" pitchFamily="18" charset="0"/>
                <a:ea typeface="黑体" panose="02010609060101010101" pitchFamily="49" charset="-122"/>
              </a:rPr>
              <a:t>5</a:t>
            </a:r>
            <a:r>
              <a:rPr lang="zh-CN" altLang="en-US" sz="2000" dirty="0">
                <a:solidFill>
                  <a:schemeClr val="bg1"/>
                </a:solidFill>
                <a:latin typeface="Times New Roman" panose="02020603050405020304" pitchFamily="18" charset="0"/>
                <a:ea typeface="黑体" panose="02010609060101010101" pitchFamily="49" charset="-122"/>
              </a:rPr>
              <a:t>秒预测值设置为</a:t>
            </a:r>
            <a:r>
              <a:rPr lang="en-US" altLang="zh-CN" sz="2000" dirty="0">
                <a:solidFill>
                  <a:schemeClr val="bg1"/>
                </a:solidFill>
                <a:latin typeface="Times New Roman" panose="02020603050405020304" pitchFamily="18" charset="0"/>
                <a:ea typeface="黑体" panose="02010609060101010101" pitchFamily="49" charset="-122"/>
              </a:rPr>
              <a:t>0</a:t>
            </a:r>
            <a:r>
              <a:rPr lang="zh-CN" altLang="en-US" sz="2000" dirty="0">
                <a:solidFill>
                  <a:schemeClr val="bg1"/>
                </a:solidFill>
                <a:latin typeface="Times New Roman" panose="02020603050405020304" pitchFamily="18" charset="0"/>
                <a:ea typeface="黑体" panose="02010609060101010101" pitchFamily="49" charset="-122"/>
              </a:rPr>
              <a:t>。</a:t>
            </a:r>
            <a:endParaRPr lang="en-US" altLang="zh-CN" sz="2000" dirty="0">
              <a:solidFill>
                <a:schemeClr val="bg1"/>
              </a:solidFill>
              <a:latin typeface="Times New Roman" panose="02020603050405020304" pitchFamily="18" charset="0"/>
              <a:ea typeface="黑体" panose="02010609060101010101" pitchFamily="49" charset="-122"/>
            </a:endParaRPr>
          </a:p>
        </p:txBody>
      </p:sp>
      <p:sp>
        <p:nvSpPr>
          <p:cNvPr id="21" name="椭圆 20"/>
          <p:cNvSpPr/>
          <p:nvPr/>
        </p:nvSpPr>
        <p:spPr>
          <a:xfrm>
            <a:off x="4964201" y="3736621"/>
            <a:ext cx="824569" cy="106677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8217792" y="1700660"/>
            <a:ext cx="824569" cy="106677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fld id="{E93F98B2-3005-4B64-AA58-642B4DAC36DC}" type="slidenum">
              <a:rPr lang="zh-CN" altLang="en-US" smtClean="0"/>
            </a:fld>
            <a:endParaRPr lang="zh-CN" altLang="en-US" dirty="0"/>
          </a:p>
        </p:txBody>
      </p:sp>
      <p:sp>
        <p:nvSpPr>
          <p:cNvPr id="3" name="矩形 2"/>
          <p:cNvSpPr>
            <a:spLocks noChangeArrowheads="1"/>
          </p:cNvSpPr>
          <p:nvPr/>
        </p:nvSpPr>
        <p:spPr bwMode="auto">
          <a:xfrm>
            <a:off x="239713" y="152400"/>
            <a:ext cx="9595167"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zh-CN" sz="3600" b="1" dirty="0">
                <a:latin typeface="Times New Roman" panose="02020603050405020304" pitchFamily="18" charset="0"/>
                <a:ea typeface="黑体" panose="02010609060101010101" pitchFamily="49" charset="-122"/>
                <a:cs typeface="Times New Roman" panose="02020603050405020304" pitchFamily="18" charset="0"/>
              </a:rPr>
              <a:t>4.4  </a:t>
            </a:r>
            <a:r>
              <a:rPr lang="zh-CN" altLang="en-US" sz="3600" b="1" dirty="0">
                <a:latin typeface="Times New Roman" panose="02020603050405020304" pitchFamily="18" charset="0"/>
                <a:ea typeface="黑体" panose="02010609060101010101" pitchFamily="49" charset="-122"/>
                <a:cs typeface="Times New Roman" panose="02020603050405020304" pitchFamily="18" charset="0"/>
              </a:rPr>
              <a:t>入围赛参数预测结果</a:t>
            </a:r>
            <a:endParaRPr lang="zh-CN" altLang="en-US" sz="3600" b="1" dirty="0">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22" name="组合 21"/>
          <p:cNvGrpSpPr/>
          <p:nvPr/>
        </p:nvGrpSpPr>
        <p:grpSpPr>
          <a:xfrm>
            <a:off x="1746963" y="893055"/>
            <a:ext cx="3857839" cy="2588166"/>
            <a:chOff x="432752" y="877089"/>
            <a:chExt cx="3857839" cy="2588166"/>
          </a:xfrm>
        </p:grpSpPr>
        <p:pic>
          <p:nvPicPr>
            <p:cNvPr id="5" name="图片 4"/>
            <p:cNvPicPr>
              <a:picLocks noChangeAspect="1"/>
            </p:cNvPicPr>
            <p:nvPr/>
          </p:nvPicPr>
          <p:blipFill rotWithShape="1">
            <a:blip r:embed="rId1"/>
            <a:srcRect b="17620"/>
            <a:stretch>
              <a:fillRect/>
            </a:stretch>
          </p:blipFill>
          <p:spPr>
            <a:xfrm>
              <a:off x="432752" y="877089"/>
              <a:ext cx="3857839" cy="2501111"/>
            </a:xfrm>
            <a:prstGeom prst="rect">
              <a:avLst/>
            </a:prstGeom>
          </p:spPr>
        </p:pic>
        <p:sp>
          <p:nvSpPr>
            <p:cNvPr id="14" name="文本框 13"/>
            <p:cNvSpPr txBox="1"/>
            <p:nvPr/>
          </p:nvSpPr>
          <p:spPr>
            <a:xfrm>
              <a:off x="588777" y="3095923"/>
              <a:ext cx="2854960" cy="369332"/>
            </a:xfrm>
            <a:prstGeom prst="rect">
              <a:avLst/>
            </a:prstGeom>
            <a:noFill/>
          </p:spPr>
          <p:txBody>
            <a:bodyPr wrap="square" rtlCol="0">
              <a:spAutoFit/>
            </a:bodyPr>
            <a:lstStyle/>
            <a:p>
              <a:r>
                <a:rPr lang="en-US" altLang="zh-CN" b="1" i="1" dirty="0">
                  <a:solidFill>
                    <a:srgbClr val="FF0000"/>
                  </a:solidFill>
                  <a:latin typeface="+mj-lt"/>
                </a:rPr>
                <a:t>MRE</a:t>
              </a:r>
              <a:r>
                <a:rPr lang="en-US" altLang="zh-CN" b="1" dirty="0">
                  <a:solidFill>
                    <a:srgbClr val="FF0000"/>
                  </a:solidFill>
                  <a:latin typeface="+mj-lt"/>
                </a:rPr>
                <a:t>=0.134,</a:t>
              </a:r>
              <a:r>
                <a:rPr lang="zh-CN" altLang="en-US" b="1" dirty="0">
                  <a:solidFill>
                    <a:srgbClr val="FF0000"/>
                  </a:solidFill>
                  <a:latin typeface="+mj-lt"/>
                </a:rPr>
                <a:t> </a:t>
              </a:r>
              <a:r>
                <a:rPr lang="en-US" altLang="zh-CN" b="1" i="1" dirty="0">
                  <a:solidFill>
                    <a:srgbClr val="FF0000"/>
                  </a:solidFill>
                  <a:latin typeface="+mj-lt"/>
                </a:rPr>
                <a:t>R</a:t>
              </a:r>
              <a:r>
                <a:rPr lang="en-US" altLang="zh-CN" b="1" baseline="30000" dirty="0">
                  <a:solidFill>
                    <a:srgbClr val="FF0000"/>
                  </a:solidFill>
                  <a:latin typeface="+mj-lt"/>
                </a:rPr>
                <a:t>2</a:t>
              </a:r>
              <a:r>
                <a:rPr lang="en-US" altLang="zh-CN" b="1" dirty="0">
                  <a:solidFill>
                    <a:srgbClr val="FF0000"/>
                  </a:solidFill>
                  <a:latin typeface="+mj-lt"/>
                </a:rPr>
                <a:t>=0.807</a:t>
              </a:r>
              <a:endParaRPr lang="zh-CN" altLang="en-US" b="1" dirty="0">
                <a:solidFill>
                  <a:srgbClr val="FF0000"/>
                </a:solidFill>
                <a:latin typeface="+mj-lt"/>
              </a:endParaRPr>
            </a:p>
          </p:txBody>
        </p:sp>
      </p:grpSp>
      <p:grpSp>
        <p:nvGrpSpPr>
          <p:cNvPr id="23" name="组合 22"/>
          <p:cNvGrpSpPr/>
          <p:nvPr/>
        </p:nvGrpSpPr>
        <p:grpSpPr>
          <a:xfrm>
            <a:off x="1746963" y="3686345"/>
            <a:ext cx="3772983" cy="2465144"/>
            <a:chOff x="517607" y="3725821"/>
            <a:chExt cx="3772983" cy="2465144"/>
          </a:xfrm>
        </p:grpSpPr>
        <p:pic>
          <p:nvPicPr>
            <p:cNvPr id="7" name="图片 6"/>
            <p:cNvPicPr>
              <a:picLocks noChangeAspect="1"/>
            </p:cNvPicPr>
            <p:nvPr/>
          </p:nvPicPr>
          <p:blipFill rotWithShape="1">
            <a:blip r:embed="rId2"/>
            <a:srcRect t="753" b="19445"/>
            <a:stretch>
              <a:fillRect/>
            </a:stretch>
          </p:blipFill>
          <p:spPr>
            <a:xfrm>
              <a:off x="517607" y="3725821"/>
              <a:ext cx="3772983" cy="2465144"/>
            </a:xfrm>
            <a:prstGeom prst="rect">
              <a:avLst/>
            </a:prstGeom>
          </p:spPr>
        </p:pic>
        <p:sp>
          <p:nvSpPr>
            <p:cNvPr id="17" name="文本框 16"/>
            <p:cNvSpPr txBox="1"/>
            <p:nvPr/>
          </p:nvSpPr>
          <p:spPr>
            <a:xfrm>
              <a:off x="588777" y="5821633"/>
              <a:ext cx="2854960" cy="369332"/>
            </a:xfrm>
            <a:prstGeom prst="rect">
              <a:avLst/>
            </a:prstGeom>
            <a:noFill/>
          </p:spPr>
          <p:txBody>
            <a:bodyPr wrap="square" rtlCol="0">
              <a:spAutoFit/>
            </a:bodyPr>
            <a:lstStyle/>
            <a:p>
              <a:r>
                <a:rPr lang="en-US" altLang="zh-CN" b="1" i="1" dirty="0">
                  <a:solidFill>
                    <a:srgbClr val="FF0000"/>
                  </a:solidFill>
                  <a:latin typeface="+mj-lt"/>
                </a:rPr>
                <a:t>MRE</a:t>
              </a:r>
              <a:r>
                <a:rPr lang="en-US" altLang="zh-CN" b="1" dirty="0">
                  <a:solidFill>
                    <a:srgbClr val="FF0000"/>
                  </a:solidFill>
                  <a:latin typeface="+mj-lt"/>
                </a:rPr>
                <a:t>=0.171,</a:t>
              </a:r>
              <a:r>
                <a:rPr lang="zh-CN" altLang="en-US" b="1" dirty="0">
                  <a:solidFill>
                    <a:srgbClr val="FF0000"/>
                  </a:solidFill>
                  <a:latin typeface="+mj-lt"/>
                </a:rPr>
                <a:t> </a:t>
              </a:r>
              <a:r>
                <a:rPr lang="en-US" altLang="zh-CN" b="1" i="1" dirty="0">
                  <a:solidFill>
                    <a:srgbClr val="FF0000"/>
                  </a:solidFill>
                  <a:latin typeface="+mj-lt"/>
                </a:rPr>
                <a:t>R</a:t>
              </a:r>
              <a:r>
                <a:rPr lang="en-US" altLang="zh-CN" b="1" baseline="30000" dirty="0">
                  <a:solidFill>
                    <a:srgbClr val="FF0000"/>
                  </a:solidFill>
                  <a:latin typeface="+mj-lt"/>
                </a:rPr>
                <a:t>2</a:t>
              </a:r>
              <a:r>
                <a:rPr lang="en-US" altLang="zh-CN" b="1" dirty="0">
                  <a:solidFill>
                    <a:srgbClr val="FF0000"/>
                  </a:solidFill>
                  <a:latin typeface="+mj-lt"/>
                </a:rPr>
                <a:t>=0.853</a:t>
              </a:r>
              <a:endParaRPr lang="zh-CN" altLang="en-US" b="1" dirty="0">
                <a:solidFill>
                  <a:srgbClr val="FF0000"/>
                </a:solidFill>
                <a:latin typeface="+mj-lt"/>
              </a:endParaRPr>
            </a:p>
          </p:txBody>
        </p:sp>
      </p:grpSp>
      <p:grpSp>
        <p:nvGrpSpPr>
          <p:cNvPr id="21" name="组合 20"/>
          <p:cNvGrpSpPr/>
          <p:nvPr/>
        </p:nvGrpSpPr>
        <p:grpSpPr>
          <a:xfrm>
            <a:off x="6249155" y="929023"/>
            <a:ext cx="3735582" cy="2465143"/>
            <a:chOff x="4290590" y="877088"/>
            <a:chExt cx="3638612" cy="2465143"/>
          </a:xfrm>
        </p:grpSpPr>
        <p:pic>
          <p:nvPicPr>
            <p:cNvPr id="11" name="图片 10"/>
            <p:cNvPicPr>
              <a:picLocks noChangeAspect="1"/>
            </p:cNvPicPr>
            <p:nvPr/>
          </p:nvPicPr>
          <p:blipFill rotWithShape="1">
            <a:blip r:embed="rId3"/>
            <a:srcRect b="16714"/>
            <a:stretch>
              <a:fillRect/>
            </a:stretch>
          </p:blipFill>
          <p:spPr>
            <a:xfrm>
              <a:off x="4290590" y="877088"/>
              <a:ext cx="3638612" cy="2465143"/>
            </a:xfrm>
            <a:prstGeom prst="rect">
              <a:avLst/>
            </a:prstGeom>
          </p:spPr>
        </p:pic>
        <p:sp>
          <p:nvSpPr>
            <p:cNvPr id="18" name="文本框 17"/>
            <p:cNvSpPr txBox="1"/>
            <p:nvPr/>
          </p:nvSpPr>
          <p:spPr>
            <a:xfrm>
              <a:off x="4446616" y="2947513"/>
              <a:ext cx="2854960" cy="369332"/>
            </a:xfrm>
            <a:prstGeom prst="rect">
              <a:avLst/>
            </a:prstGeom>
            <a:noFill/>
          </p:spPr>
          <p:txBody>
            <a:bodyPr wrap="square" rtlCol="0">
              <a:spAutoFit/>
            </a:bodyPr>
            <a:lstStyle/>
            <a:p>
              <a:r>
                <a:rPr lang="en-US" altLang="zh-CN" b="1" i="1" dirty="0">
                  <a:solidFill>
                    <a:srgbClr val="FF0000"/>
                  </a:solidFill>
                  <a:latin typeface="+mj-lt"/>
                </a:rPr>
                <a:t>MRE</a:t>
              </a:r>
              <a:r>
                <a:rPr lang="en-US" altLang="zh-CN" b="1" dirty="0">
                  <a:solidFill>
                    <a:srgbClr val="FF0000"/>
                  </a:solidFill>
                  <a:latin typeface="+mj-lt"/>
                </a:rPr>
                <a:t>=0.139,</a:t>
              </a:r>
              <a:r>
                <a:rPr lang="zh-CN" altLang="en-US" b="1" dirty="0">
                  <a:solidFill>
                    <a:srgbClr val="FF0000"/>
                  </a:solidFill>
                  <a:latin typeface="+mj-lt"/>
                </a:rPr>
                <a:t> </a:t>
              </a:r>
              <a:r>
                <a:rPr lang="en-US" altLang="zh-CN" b="1" i="1" dirty="0">
                  <a:solidFill>
                    <a:srgbClr val="FF0000"/>
                  </a:solidFill>
                  <a:latin typeface="+mj-lt"/>
                </a:rPr>
                <a:t>R</a:t>
              </a:r>
              <a:r>
                <a:rPr lang="en-US" altLang="zh-CN" b="1" baseline="30000" dirty="0">
                  <a:solidFill>
                    <a:srgbClr val="FF0000"/>
                  </a:solidFill>
                  <a:latin typeface="+mj-lt"/>
                </a:rPr>
                <a:t>2</a:t>
              </a:r>
              <a:r>
                <a:rPr lang="en-US" altLang="zh-CN" b="1" dirty="0">
                  <a:solidFill>
                    <a:srgbClr val="FF0000"/>
                  </a:solidFill>
                  <a:latin typeface="+mj-lt"/>
                </a:rPr>
                <a:t>=0.716</a:t>
              </a:r>
              <a:endParaRPr lang="zh-CN" altLang="en-US" b="1" dirty="0">
                <a:solidFill>
                  <a:srgbClr val="FF0000"/>
                </a:solidFill>
                <a:latin typeface="+mj-lt"/>
              </a:endParaRPr>
            </a:p>
          </p:txBody>
        </p:sp>
      </p:grpSp>
      <p:grpSp>
        <p:nvGrpSpPr>
          <p:cNvPr id="20" name="组合 19"/>
          <p:cNvGrpSpPr/>
          <p:nvPr/>
        </p:nvGrpSpPr>
        <p:grpSpPr>
          <a:xfrm>
            <a:off x="6200670" y="3686345"/>
            <a:ext cx="3832552" cy="2471417"/>
            <a:chOff x="4290590" y="3732095"/>
            <a:chExt cx="3832552" cy="2471417"/>
          </a:xfrm>
        </p:grpSpPr>
        <p:pic>
          <p:nvPicPr>
            <p:cNvPr id="9" name="图片 8"/>
            <p:cNvPicPr>
              <a:picLocks noChangeAspect="1"/>
            </p:cNvPicPr>
            <p:nvPr/>
          </p:nvPicPr>
          <p:blipFill rotWithShape="1">
            <a:blip r:embed="rId4"/>
            <a:srcRect t="2161" b="19199"/>
            <a:stretch>
              <a:fillRect/>
            </a:stretch>
          </p:blipFill>
          <p:spPr>
            <a:xfrm>
              <a:off x="4290590" y="3732095"/>
              <a:ext cx="3832552" cy="2465143"/>
            </a:xfrm>
            <a:prstGeom prst="rect">
              <a:avLst/>
            </a:prstGeom>
          </p:spPr>
        </p:pic>
        <p:sp>
          <p:nvSpPr>
            <p:cNvPr id="19" name="文本框 18"/>
            <p:cNvSpPr txBox="1"/>
            <p:nvPr/>
          </p:nvSpPr>
          <p:spPr>
            <a:xfrm>
              <a:off x="4520697" y="5834180"/>
              <a:ext cx="2854960" cy="369332"/>
            </a:xfrm>
            <a:prstGeom prst="rect">
              <a:avLst/>
            </a:prstGeom>
            <a:noFill/>
          </p:spPr>
          <p:txBody>
            <a:bodyPr wrap="square" rtlCol="0">
              <a:spAutoFit/>
            </a:bodyPr>
            <a:lstStyle/>
            <a:p>
              <a:r>
                <a:rPr lang="en-US" altLang="zh-CN" b="1" i="1" dirty="0">
                  <a:solidFill>
                    <a:srgbClr val="FF0000"/>
                  </a:solidFill>
                  <a:latin typeface="+mj-lt"/>
                </a:rPr>
                <a:t>MRE</a:t>
              </a:r>
              <a:r>
                <a:rPr lang="en-US" altLang="zh-CN" b="1" dirty="0">
                  <a:solidFill>
                    <a:srgbClr val="FF0000"/>
                  </a:solidFill>
                  <a:latin typeface="+mj-lt"/>
                </a:rPr>
                <a:t>=0.059,</a:t>
              </a:r>
              <a:r>
                <a:rPr lang="zh-CN" altLang="en-US" b="1" dirty="0">
                  <a:solidFill>
                    <a:srgbClr val="FF0000"/>
                  </a:solidFill>
                  <a:latin typeface="+mj-lt"/>
                </a:rPr>
                <a:t> </a:t>
              </a:r>
              <a:r>
                <a:rPr lang="en-US" altLang="zh-CN" b="1" i="1" dirty="0">
                  <a:solidFill>
                    <a:srgbClr val="FF0000"/>
                  </a:solidFill>
                  <a:latin typeface="+mj-lt"/>
                </a:rPr>
                <a:t>R</a:t>
              </a:r>
              <a:r>
                <a:rPr lang="en-US" altLang="zh-CN" b="1" baseline="30000" dirty="0">
                  <a:solidFill>
                    <a:srgbClr val="FF0000"/>
                  </a:solidFill>
                  <a:latin typeface="+mj-lt"/>
                </a:rPr>
                <a:t>2</a:t>
              </a:r>
              <a:r>
                <a:rPr lang="en-US" altLang="zh-CN" b="1" dirty="0">
                  <a:solidFill>
                    <a:srgbClr val="FF0000"/>
                  </a:solidFill>
                  <a:latin typeface="+mj-lt"/>
                </a:rPr>
                <a:t>=0.893</a:t>
              </a:r>
              <a:endParaRPr lang="zh-CN" altLang="en-US" b="1" dirty="0">
                <a:solidFill>
                  <a:srgbClr val="FF0000"/>
                </a:solidFill>
                <a:latin typeface="+mj-lt"/>
              </a:endParaRPr>
            </a:p>
          </p:txBody>
        </p:sp>
      </p:grpSp>
      <p:grpSp>
        <p:nvGrpSpPr>
          <p:cNvPr id="24" name="组合 23"/>
          <p:cNvGrpSpPr/>
          <p:nvPr/>
        </p:nvGrpSpPr>
        <p:grpSpPr>
          <a:xfrm>
            <a:off x="1902988" y="6171947"/>
            <a:ext cx="3499312" cy="369332"/>
            <a:chOff x="618233" y="6372528"/>
            <a:chExt cx="5775312" cy="369332"/>
          </a:xfrm>
        </p:grpSpPr>
        <p:sp>
          <p:nvSpPr>
            <p:cNvPr id="25" name="矩形: 圆角 24"/>
            <p:cNvSpPr/>
            <p:nvPr/>
          </p:nvSpPr>
          <p:spPr>
            <a:xfrm>
              <a:off x="618233" y="6384281"/>
              <a:ext cx="5775312"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26" name="文本框 25"/>
            <p:cNvSpPr txBox="1"/>
            <p:nvPr/>
          </p:nvSpPr>
          <p:spPr>
            <a:xfrm>
              <a:off x="1060958" y="6372528"/>
              <a:ext cx="4889864" cy="369332"/>
            </a:xfrm>
            <a:prstGeom prst="rect">
              <a:avLst/>
            </a:prstGeom>
            <a:noFill/>
          </p:spPr>
          <p:txBody>
            <a:bodyPr wrap="square" rtlCol="0">
              <a:spAutoFit/>
            </a:bodyPr>
            <a:lstStyle/>
            <a:p>
              <a:pPr algn="ctr"/>
              <a:r>
                <a:rPr lang="zh-CN" altLang="en-US" dirty="0">
                  <a:solidFill>
                    <a:srgbClr val="FFFFFF"/>
                  </a:solidFill>
                  <a:latin typeface="Times New Roman" panose="02020603050405020304" pitchFamily="18" charset="0"/>
                  <a:ea typeface="黑体" panose="02010609060101010101" pitchFamily="49" charset="-122"/>
                </a:rPr>
                <a:t>单刀扭矩预测结果</a:t>
              </a:r>
              <a:endParaRPr lang="zh-CN" altLang="en-US" dirty="0">
                <a:solidFill>
                  <a:srgbClr val="FFFFFF"/>
                </a:solidFill>
                <a:latin typeface="Times New Roman" panose="02020603050405020304" pitchFamily="18" charset="0"/>
                <a:ea typeface="黑体" panose="02010609060101010101" pitchFamily="49" charset="-122"/>
              </a:endParaRPr>
            </a:p>
          </p:txBody>
        </p:sp>
      </p:grpSp>
      <p:grpSp>
        <p:nvGrpSpPr>
          <p:cNvPr id="27" name="组合 26"/>
          <p:cNvGrpSpPr/>
          <p:nvPr/>
        </p:nvGrpSpPr>
        <p:grpSpPr>
          <a:xfrm>
            <a:off x="6394687" y="6171947"/>
            <a:ext cx="3499312" cy="369332"/>
            <a:chOff x="618233" y="6372528"/>
            <a:chExt cx="5775312" cy="369332"/>
          </a:xfrm>
        </p:grpSpPr>
        <p:sp>
          <p:nvSpPr>
            <p:cNvPr id="28" name="矩形: 圆角 27"/>
            <p:cNvSpPr/>
            <p:nvPr/>
          </p:nvSpPr>
          <p:spPr>
            <a:xfrm>
              <a:off x="618233" y="6384281"/>
              <a:ext cx="5775312"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29" name="文本框 28"/>
            <p:cNvSpPr txBox="1"/>
            <p:nvPr/>
          </p:nvSpPr>
          <p:spPr>
            <a:xfrm>
              <a:off x="1060958" y="6372528"/>
              <a:ext cx="4889864" cy="369332"/>
            </a:xfrm>
            <a:prstGeom prst="rect">
              <a:avLst/>
            </a:prstGeom>
            <a:noFill/>
          </p:spPr>
          <p:txBody>
            <a:bodyPr wrap="square" rtlCol="0">
              <a:spAutoFit/>
            </a:bodyPr>
            <a:lstStyle/>
            <a:p>
              <a:pPr algn="ctr"/>
              <a:r>
                <a:rPr lang="zh-CN" altLang="en-US" dirty="0">
                  <a:solidFill>
                    <a:srgbClr val="FFFFFF"/>
                  </a:solidFill>
                  <a:latin typeface="Times New Roman" panose="02020603050405020304" pitchFamily="18" charset="0"/>
                  <a:ea typeface="黑体" panose="02010609060101010101" pitchFamily="49" charset="-122"/>
                </a:rPr>
                <a:t>单刀推力预测结果</a:t>
              </a:r>
              <a:endParaRPr lang="zh-CN" altLang="en-US" dirty="0">
                <a:solidFill>
                  <a:srgbClr val="FFFFFF"/>
                </a:solidFill>
                <a:latin typeface="Times New Roman" panose="02020603050405020304" pitchFamily="18" charset="0"/>
                <a:ea typeface="黑体" panose="02010609060101010101" pitchFamily="49" charset="-122"/>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3"/>
          <p:cNvSpPr txBox="1">
            <a:spLocks noChangeArrowheads="1"/>
          </p:cNvSpPr>
          <p:nvPr/>
        </p:nvSpPr>
        <p:spPr bwMode="auto">
          <a:xfrm>
            <a:off x="1524000" y="2279650"/>
            <a:ext cx="914400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20000"/>
              </a:spcBef>
              <a:buFont typeface="Arial" panose="020B0704020202020204" pitchFamily="34" charset="0"/>
              <a:buNone/>
            </a:pPr>
            <a:r>
              <a:rPr lang="en-US" altLang="zh-CN" sz="60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05</a:t>
            </a:r>
            <a:r>
              <a:rPr lang="en-US" altLang="zh-CN" sz="5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5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工程应用价值及创新点</a:t>
            </a:r>
            <a:endParaRPr lang="zh-CN" altLang="en-US" sz="5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fld id="{E93F98B2-3005-4B64-AA58-642B4DAC36DC}" type="slidenum">
              <a:rPr lang="zh-CN" altLang="en-US" smtClean="0"/>
            </a:fld>
            <a:endParaRPr lang="zh-CN" altLang="en-US" dirty="0"/>
          </a:p>
        </p:txBody>
      </p:sp>
      <p:sp>
        <p:nvSpPr>
          <p:cNvPr id="3" name="矩形 2"/>
          <p:cNvSpPr>
            <a:spLocks noChangeArrowheads="1"/>
          </p:cNvSpPr>
          <p:nvPr/>
        </p:nvSpPr>
        <p:spPr bwMode="auto">
          <a:xfrm>
            <a:off x="239713" y="152400"/>
            <a:ext cx="9595167"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zh-CN" sz="3600" b="1" dirty="0">
                <a:latin typeface="Times New Roman" panose="02020603050405020304" pitchFamily="18" charset="0"/>
                <a:ea typeface="黑体" panose="02010609060101010101" pitchFamily="49" charset="-122"/>
                <a:cs typeface="Times New Roman" panose="02020603050405020304" pitchFamily="18" charset="0"/>
              </a:rPr>
              <a:t>5  </a:t>
            </a:r>
            <a:r>
              <a:rPr lang="zh-CN" altLang="en-US" sz="3600" b="1" dirty="0">
                <a:latin typeface="Times New Roman" panose="02020603050405020304" pitchFamily="18" charset="0"/>
                <a:ea typeface="黑体" panose="02010609060101010101" pitchFamily="49" charset="-122"/>
                <a:cs typeface="Times New Roman" panose="02020603050405020304" pitchFamily="18" charset="0"/>
              </a:rPr>
              <a:t>工程应用价值及创新点</a:t>
            </a:r>
            <a:endParaRPr lang="zh-CN" altLang="en-US" sz="36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文本框 3"/>
          <p:cNvSpPr txBox="1"/>
          <p:nvPr/>
        </p:nvSpPr>
        <p:spPr>
          <a:xfrm>
            <a:off x="751840" y="1334080"/>
            <a:ext cx="9595166" cy="535916"/>
          </a:xfrm>
          <a:prstGeom prst="rect">
            <a:avLst/>
          </a:prstGeom>
          <a:noFill/>
          <a:ln w="19050">
            <a:noFill/>
            <a:prstDash val="dash"/>
          </a:ln>
        </p:spPr>
        <p:txBody>
          <a:bodyPr wrap="square" rtlCol="0">
            <a:spAutoFit/>
          </a:bodyPr>
          <a:lstStyle/>
          <a:p>
            <a:pPr marL="342900" indent="-342900" algn="just" hangingPunct="1">
              <a:lnSpc>
                <a:spcPct val="150000"/>
              </a:lnSpc>
              <a:buFont typeface="Wingdings" panose="05000000000000000000" pitchFamily="2" charset="2"/>
              <a:buChar char="Ø"/>
            </a:pPr>
            <a:r>
              <a:rPr lang="zh-CN" altLang="en-US" sz="2200" b="1" dirty="0">
                <a:latin typeface="Times New Roman" panose="02020603050405020304" pitchFamily="18" charset="0"/>
                <a:ea typeface="黑体" panose="02010609060101010101" pitchFamily="49" charset="-122"/>
              </a:rPr>
              <a:t>提出</a:t>
            </a:r>
            <a:r>
              <a:rPr lang="en-US" altLang="zh-CN" sz="2200" b="1" dirty="0">
                <a:solidFill>
                  <a:srgbClr val="FF0000"/>
                </a:solidFill>
                <a:latin typeface="Times New Roman" panose="02020603050405020304" pitchFamily="18" charset="0"/>
                <a:ea typeface="黑体" panose="02010609060101010101" pitchFamily="49" charset="-122"/>
              </a:rPr>
              <a:t>Score-</a:t>
            </a:r>
            <a:r>
              <a:rPr lang="en-US" altLang="zh-CN" sz="2200" b="1" dirty="0" err="1">
                <a:solidFill>
                  <a:srgbClr val="FF0000"/>
                </a:solidFill>
                <a:latin typeface="Times New Roman" panose="02020603050405020304" pitchFamily="18" charset="0"/>
                <a:ea typeface="黑体" panose="02010609060101010101" pitchFamily="49" charset="-122"/>
              </a:rPr>
              <a:t>Kneedle</a:t>
            </a:r>
            <a:r>
              <a:rPr lang="zh-CN" altLang="en-US" sz="2200" b="1" dirty="0">
                <a:solidFill>
                  <a:srgbClr val="FF0000"/>
                </a:solidFill>
                <a:latin typeface="Times New Roman" panose="02020603050405020304" pitchFamily="18" charset="0"/>
                <a:ea typeface="黑体" panose="02010609060101010101" pitchFamily="49" charset="-122"/>
              </a:rPr>
              <a:t>算法</a:t>
            </a:r>
            <a:r>
              <a:rPr lang="zh-CN" altLang="en-US" sz="2200" b="1" dirty="0">
                <a:latin typeface="Times New Roman" panose="02020603050405020304" pitchFamily="18" charset="0"/>
                <a:ea typeface="黑体" panose="02010609060101010101" pitchFamily="49" charset="-122"/>
              </a:rPr>
              <a:t>以准确划分</a:t>
            </a:r>
            <a:r>
              <a:rPr lang="en-US" altLang="zh-CN" sz="2200" b="1" dirty="0">
                <a:latin typeface="Times New Roman" panose="02020603050405020304" pitchFamily="18" charset="0"/>
                <a:ea typeface="黑体" panose="02010609060101010101" pitchFamily="49" charset="-122"/>
              </a:rPr>
              <a:t>TBM</a:t>
            </a:r>
            <a:r>
              <a:rPr lang="zh-CN" altLang="en-US" sz="2200" b="1" dirty="0">
                <a:latin typeface="Times New Roman" panose="02020603050405020304" pitchFamily="18" charset="0"/>
                <a:ea typeface="黑体" panose="02010609060101010101" pitchFamily="49" charset="-122"/>
              </a:rPr>
              <a:t>掘进循环</a:t>
            </a:r>
            <a:endParaRPr lang="en-US" altLang="zh-CN" sz="2200" b="1" dirty="0">
              <a:latin typeface="Times New Roman" panose="02020603050405020304" pitchFamily="18" charset="0"/>
              <a:ea typeface="黑体" panose="02010609060101010101" pitchFamily="49" charset="-122"/>
            </a:endParaRPr>
          </a:p>
        </p:txBody>
      </p:sp>
      <p:sp>
        <p:nvSpPr>
          <p:cNvPr id="5" name="文本框 4"/>
          <p:cNvSpPr txBox="1"/>
          <p:nvPr/>
        </p:nvSpPr>
        <p:spPr>
          <a:xfrm>
            <a:off x="751840" y="3129176"/>
            <a:ext cx="9595166" cy="535916"/>
          </a:xfrm>
          <a:prstGeom prst="rect">
            <a:avLst/>
          </a:prstGeom>
          <a:noFill/>
          <a:ln w="19050">
            <a:noFill/>
            <a:prstDash val="dash"/>
          </a:ln>
        </p:spPr>
        <p:txBody>
          <a:bodyPr wrap="square" rtlCol="0">
            <a:spAutoFit/>
          </a:bodyPr>
          <a:lstStyle/>
          <a:p>
            <a:pPr marL="342900" indent="-342900" algn="just" hangingPunct="1">
              <a:lnSpc>
                <a:spcPct val="150000"/>
              </a:lnSpc>
              <a:buFont typeface="Wingdings" panose="05000000000000000000" pitchFamily="2" charset="2"/>
              <a:buChar char="Ø"/>
            </a:pPr>
            <a:r>
              <a:rPr lang="zh-CN" altLang="en-US" sz="2200" b="1" dirty="0">
                <a:latin typeface="Times New Roman" panose="02020603050405020304" pitchFamily="18" charset="0"/>
                <a:ea typeface="黑体" panose="02010609060101010101" pitchFamily="49" charset="-122"/>
              </a:rPr>
              <a:t>提出</a:t>
            </a:r>
            <a:r>
              <a:rPr lang="zh-CN" altLang="en-US" sz="2200" b="1" dirty="0">
                <a:solidFill>
                  <a:srgbClr val="FF0000"/>
                </a:solidFill>
                <a:latin typeface="Times New Roman" panose="02020603050405020304" pitchFamily="18" charset="0"/>
                <a:ea typeface="黑体" panose="02010609060101010101" pitchFamily="49" charset="-122"/>
              </a:rPr>
              <a:t>多算法多特征交叉优选</a:t>
            </a:r>
            <a:r>
              <a:rPr lang="zh-CN" altLang="en-US" sz="2200" b="1" dirty="0">
                <a:latin typeface="Times New Roman" panose="02020603050405020304" pitchFamily="18" charset="0"/>
                <a:ea typeface="黑体" panose="02010609060101010101" pitchFamily="49" charset="-122"/>
              </a:rPr>
              <a:t>围岩准确分类方法</a:t>
            </a:r>
            <a:endParaRPr lang="en-US" altLang="zh-CN" sz="2200" b="1" dirty="0">
              <a:latin typeface="Times New Roman" panose="02020603050405020304" pitchFamily="18" charset="0"/>
              <a:ea typeface="黑体" panose="02010609060101010101" pitchFamily="49" charset="-122"/>
            </a:endParaRPr>
          </a:p>
        </p:txBody>
      </p:sp>
      <p:sp>
        <p:nvSpPr>
          <p:cNvPr id="6" name="文本框 5"/>
          <p:cNvSpPr txBox="1"/>
          <p:nvPr/>
        </p:nvSpPr>
        <p:spPr>
          <a:xfrm>
            <a:off x="751840" y="4634988"/>
            <a:ext cx="9595166" cy="535916"/>
          </a:xfrm>
          <a:prstGeom prst="rect">
            <a:avLst/>
          </a:prstGeom>
          <a:noFill/>
          <a:ln w="19050">
            <a:noFill/>
            <a:prstDash val="dash"/>
          </a:ln>
        </p:spPr>
        <p:txBody>
          <a:bodyPr wrap="square" rtlCol="0">
            <a:spAutoFit/>
          </a:bodyPr>
          <a:lstStyle/>
          <a:p>
            <a:pPr marL="342900" indent="-342900" algn="just" hangingPunct="1">
              <a:lnSpc>
                <a:spcPct val="150000"/>
              </a:lnSpc>
              <a:buFont typeface="Wingdings" panose="05000000000000000000" pitchFamily="2" charset="2"/>
              <a:buChar char="Ø"/>
            </a:pPr>
            <a:r>
              <a:rPr lang="zh-CN" altLang="en-US" sz="2200" b="1" dirty="0">
                <a:latin typeface="Times New Roman" panose="02020603050405020304" pitchFamily="18" charset="0"/>
                <a:ea typeface="黑体" panose="02010609060101010101" pitchFamily="49" charset="-122"/>
              </a:rPr>
              <a:t>提出基于</a:t>
            </a:r>
            <a:r>
              <a:rPr lang="zh-CN" altLang="en-US" sz="2200" b="1" dirty="0">
                <a:solidFill>
                  <a:srgbClr val="FF0000"/>
                </a:solidFill>
                <a:latin typeface="Times New Roman" panose="02020603050405020304" pitchFamily="18" charset="0"/>
                <a:ea typeface="黑体" panose="02010609060101010101" pitchFamily="49" charset="-122"/>
              </a:rPr>
              <a:t>低维输入</a:t>
            </a:r>
            <a:r>
              <a:rPr lang="zh-CN" altLang="en-US" sz="2200" b="1" dirty="0">
                <a:latin typeface="Times New Roman" panose="02020603050405020304" pitchFamily="18" charset="0"/>
                <a:ea typeface="黑体" panose="02010609060101010101" pitchFamily="49" charset="-122"/>
              </a:rPr>
              <a:t>和</a:t>
            </a:r>
            <a:r>
              <a:rPr lang="en-US" altLang="zh-CN" sz="2200" b="1" dirty="0">
                <a:solidFill>
                  <a:srgbClr val="FF0000"/>
                </a:solidFill>
                <a:latin typeface="Times New Roman" panose="02020603050405020304" pitchFamily="18" charset="0"/>
                <a:ea typeface="黑体" panose="02010609060101010101" pitchFamily="49" charset="-122"/>
              </a:rPr>
              <a:t>GANDALF</a:t>
            </a:r>
            <a:r>
              <a:rPr lang="zh-CN" altLang="en-US" sz="2200" b="1" dirty="0">
                <a:solidFill>
                  <a:srgbClr val="FF0000"/>
                </a:solidFill>
                <a:latin typeface="Times New Roman" panose="02020603050405020304" pitchFamily="18" charset="0"/>
                <a:ea typeface="黑体" panose="02010609060101010101" pitchFamily="49" charset="-122"/>
              </a:rPr>
              <a:t>框架</a:t>
            </a:r>
            <a:r>
              <a:rPr lang="zh-CN" altLang="en-US" sz="2200" b="1" dirty="0">
                <a:latin typeface="Times New Roman" panose="02020603050405020304" pitchFamily="18" charset="0"/>
                <a:ea typeface="黑体" panose="02010609060101010101" pitchFamily="49" charset="-122"/>
              </a:rPr>
              <a:t>的单刀扭矩</a:t>
            </a:r>
            <a:r>
              <a:rPr lang="en-US" altLang="zh-CN" sz="2200" b="1" dirty="0">
                <a:latin typeface="Times New Roman" panose="02020603050405020304" pitchFamily="18" charset="0"/>
                <a:ea typeface="黑体" panose="02010609060101010101" pitchFamily="49" charset="-122"/>
              </a:rPr>
              <a:t>/</a:t>
            </a:r>
            <a:r>
              <a:rPr lang="zh-CN" altLang="en-US" sz="2200" b="1" dirty="0">
                <a:latin typeface="Times New Roman" panose="02020603050405020304" pitchFamily="18" charset="0"/>
                <a:ea typeface="黑体" panose="02010609060101010101" pitchFamily="49" charset="-122"/>
              </a:rPr>
              <a:t>推力预测模型</a:t>
            </a:r>
            <a:endParaRPr lang="en-US" altLang="zh-CN" sz="2200" b="1" dirty="0">
              <a:latin typeface="Times New Roman" panose="02020603050405020304" pitchFamily="18" charset="0"/>
              <a:ea typeface="黑体" panose="02010609060101010101" pitchFamily="49" charset="-122"/>
            </a:endParaRPr>
          </a:p>
        </p:txBody>
      </p:sp>
      <p:sp>
        <p:nvSpPr>
          <p:cNvPr id="7" name="文本框 6"/>
          <p:cNvSpPr txBox="1"/>
          <p:nvPr/>
        </p:nvSpPr>
        <p:spPr>
          <a:xfrm>
            <a:off x="1079053" y="1837552"/>
            <a:ext cx="10817771" cy="960328"/>
          </a:xfrm>
          <a:prstGeom prst="rect">
            <a:avLst/>
          </a:prstGeom>
          <a:noFill/>
          <a:ln w="19050">
            <a:noFill/>
            <a:prstDash val="dash"/>
          </a:ln>
        </p:spPr>
        <p:txBody>
          <a:bodyPr wrap="square" rtlCol="0">
            <a:spAutoFit/>
          </a:bodyPr>
          <a:lstStyle/>
          <a:p>
            <a:pPr marL="342900" indent="-342900" algn="just" hangingPunct="1">
              <a:lnSpc>
                <a:spcPct val="150000"/>
              </a:lnSpc>
              <a:buFont typeface="Wingdings" panose="05000000000000000000" pitchFamily="2" charset="2"/>
              <a:buChar char="ü"/>
            </a:pPr>
            <a:r>
              <a:rPr lang="zh-CN" altLang="en-US" sz="2000" dirty="0">
                <a:latin typeface="Times New Roman" panose="02020603050405020304" pitchFamily="18" charset="0"/>
                <a:ea typeface="黑体" panose="02010609060101010101" pitchFamily="49" charset="-122"/>
              </a:rPr>
              <a:t>提高</a:t>
            </a:r>
            <a:r>
              <a:rPr lang="en-US" altLang="zh-CN" sz="2000" dirty="0">
                <a:latin typeface="Times New Roman" panose="02020603050405020304" pitchFamily="18" charset="0"/>
                <a:ea typeface="黑体" panose="02010609060101010101" pitchFamily="49" charset="-122"/>
              </a:rPr>
              <a:t>TBM</a:t>
            </a:r>
            <a:r>
              <a:rPr lang="zh-CN" altLang="en-US" sz="2000" dirty="0">
                <a:latin typeface="Times New Roman" panose="02020603050405020304" pitchFamily="18" charset="0"/>
                <a:ea typeface="黑体" panose="02010609060101010101" pitchFamily="49" charset="-122"/>
              </a:rPr>
              <a:t>掘进循环、尤其是稳定段的划分精度，极大程度</a:t>
            </a:r>
            <a:r>
              <a:rPr lang="zh-CN" altLang="en-US" sz="2000" b="1" dirty="0">
                <a:solidFill>
                  <a:srgbClr val="3366FF"/>
                </a:solidFill>
                <a:latin typeface="Times New Roman" panose="02020603050405020304" pitchFamily="18" charset="0"/>
                <a:ea typeface="黑体" panose="02010609060101010101" pitchFamily="49" charset="-122"/>
              </a:rPr>
              <a:t>缩短</a:t>
            </a:r>
            <a:r>
              <a:rPr lang="en-US" altLang="zh-CN" sz="2000" dirty="0">
                <a:latin typeface="Times New Roman" panose="02020603050405020304" pitchFamily="18" charset="0"/>
                <a:ea typeface="黑体" panose="02010609060101010101" pitchFamily="49" charset="-122"/>
              </a:rPr>
              <a:t>TBM</a:t>
            </a:r>
            <a:r>
              <a:rPr lang="zh-CN" altLang="en-US" sz="2000" dirty="0">
                <a:latin typeface="Times New Roman" panose="02020603050405020304" pitchFamily="18" charset="0"/>
                <a:ea typeface="黑体" panose="02010609060101010101" pitchFamily="49" charset="-122"/>
              </a:rPr>
              <a:t>大数据</a:t>
            </a:r>
            <a:r>
              <a:rPr lang="zh-CN" altLang="en-US" sz="2000" b="1" dirty="0">
                <a:solidFill>
                  <a:srgbClr val="3366FF"/>
                </a:solidFill>
                <a:latin typeface="Times New Roman" panose="02020603050405020304" pitchFamily="18" charset="0"/>
                <a:ea typeface="黑体" panose="02010609060101010101" pitchFamily="49" charset="-122"/>
              </a:rPr>
              <a:t>预处理时间</a:t>
            </a:r>
            <a:r>
              <a:rPr lang="zh-CN" altLang="en-US" sz="2000" dirty="0">
                <a:latin typeface="Times New Roman" panose="02020603050405020304" pitchFamily="18" charset="0"/>
                <a:ea typeface="黑体" panose="02010609060101010101" pitchFamily="49" charset="-122"/>
              </a:rPr>
              <a:t>。</a:t>
            </a:r>
            <a:endParaRPr lang="en-US" altLang="zh-CN" sz="2000" dirty="0">
              <a:latin typeface="Times New Roman" panose="02020603050405020304" pitchFamily="18" charset="0"/>
              <a:ea typeface="黑体" panose="02010609060101010101" pitchFamily="49" charset="-122"/>
            </a:endParaRPr>
          </a:p>
          <a:p>
            <a:pPr marL="342900" indent="-342900" algn="just" hangingPunct="1">
              <a:lnSpc>
                <a:spcPct val="150000"/>
              </a:lnSpc>
              <a:buFont typeface="Wingdings" panose="05000000000000000000" pitchFamily="2" charset="2"/>
              <a:buChar char="ü"/>
            </a:pPr>
            <a:r>
              <a:rPr lang="zh-CN" altLang="en-US" sz="2000" dirty="0">
                <a:latin typeface="Times New Roman" panose="02020603050405020304" pitchFamily="18" charset="0"/>
                <a:ea typeface="黑体" panose="02010609060101010101" pitchFamily="49" charset="-122"/>
              </a:rPr>
              <a:t>算法</a:t>
            </a:r>
            <a:r>
              <a:rPr lang="zh-CN" altLang="en-US" sz="2000" b="1" dirty="0">
                <a:solidFill>
                  <a:srgbClr val="3366FF"/>
                </a:solidFill>
                <a:latin typeface="Times New Roman" panose="02020603050405020304" pitchFamily="18" charset="0"/>
                <a:ea typeface="黑体" panose="02010609060101010101" pitchFamily="49" charset="-122"/>
              </a:rPr>
              <a:t>迁移性良好</a:t>
            </a:r>
            <a:r>
              <a:rPr lang="zh-CN" altLang="en-US" sz="2000" dirty="0">
                <a:latin typeface="Times New Roman" panose="02020603050405020304" pitchFamily="18" charset="0"/>
                <a:ea typeface="黑体" panose="02010609060101010101" pitchFamily="49" charset="-122"/>
              </a:rPr>
              <a:t>。</a:t>
            </a:r>
            <a:endParaRPr lang="en-US" altLang="zh-CN" sz="2000" dirty="0">
              <a:latin typeface="Times New Roman" panose="02020603050405020304" pitchFamily="18" charset="0"/>
              <a:ea typeface="黑体" panose="02010609060101010101" pitchFamily="49" charset="-122"/>
            </a:endParaRPr>
          </a:p>
        </p:txBody>
      </p:sp>
      <p:sp>
        <p:nvSpPr>
          <p:cNvPr id="10" name="文本框 9"/>
          <p:cNvSpPr txBox="1"/>
          <p:nvPr/>
        </p:nvSpPr>
        <p:spPr>
          <a:xfrm>
            <a:off x="1079053" y="3629352"/>
            <a:ext cx="10817771" cy="498663"/>
          </a:xfrm>
          <a:prstGeom prst="rect">
            <a:avLst/>
          </a:prstGeom>
          <a:noFill/>
          <a:ln w="19050">
            <a:noFill/>
            <a:prstDash val="dash"/>
          </a:ln>
        </p:spPr>
        <p:txBody>
          <a:bodyPr wrap="square" rtlCol="0">
            <a:spAutoFit/>
          </a:bodyPr>
          <a:lstStyle/>
          <a:p>
            <a:pPr marL="342900" indent="-342900" algn="just" hangingPunct="1">
              <a:lnSpc>
                <a:spcPct val="150000"/>
              </a:lnSpc>
              <a:buFont typeface="Wingdings" panose="05000000000000000000" pitchFamily="2" charset="2"/>
              <a:buChar char="ü"/>
            </a:pPr>
            <a:r>
              <a:rPr lang="zh-CN" altLang="en-US" sz="2000" dirty="0">
                <a:latin typeface="Times New Roman" panose="02020603050405020304" pitchFamily="18" charset="0"/>
                <a:ea typeface="黑体" panose="02010609060101010101" pitchFamily="49" charset="-122"/>
              </a:rPr>
              <a:t>提出将</a:t>
            </a:r>
            <a:r>
              <a:rPr lang="en-US" altLang="zh-CN" sz="2000" b="1" dirty="0">
                <a:solidFill>
                  <a:srgbClr val="3366FF"/>
                </a:solidFill>
                <a:latin typeface="Times New Roman" panose="02020603050405020304" pitchFamily="18" charset="0"/>
                <a:ea typeface="黑体" panose="02010609060101010101" pitchFamily="49" charset="-122"/>
              </a:rPr>
              <a:t>SVM</a:t>
            </a:r>
            <a:r>
              <a:rPr lang="zh-CN" altLang="en-US" sz="2000" dirty="0">
                <a:latin typeface="Times New Roman" panose="02020603050405020304" pitchFamily="18" charset="0"/>
                <a:ea typeface="黑体" panose="02010609060101010101" pitchFamily="49" charset="-122"/>
              </a:rPr>
              <a:t>作为围岩分类的</a:t>
            </a:r>
            <a:r>
              <a:rPr lang="zh-CN" altLang="en-US" sz="2000" b="1" dirty="0">
                <a:solidFill>
                  <a:srgbClr val="3366FF"/>
                </a:solidFill>
                <a:latin typeface="Times New Roman" panose="02020603050405020304" pitchFamily="18" charset="0"/>
                <a:ea typeface="黑体" panose="02010609060101010101" pitchFamily="49" charset="-122"/>
              </a:rPr>
              <a:t>基准模型</a:t>
            </a:r>
            <a:r>
              <a:rPr lang="zh-CN" altLang="en-US" sz="2000" dirty="0">
                <a:latin typeface="Times New Roman" panose="02020603050405020304" pitchFamily="18" charset="0"/>
                <a:ea typeface="黑体" panose="02010609060101010101" pitchFamily="49" charset="-122"/>
              </a:rPr>
              <a:t>，便于横向对比不同工程数据或新模型的应用价值。</a:t>
            </a:r>
            <a:endParaRPr lang="en-US" altLang="zh-CN" sz="2000" dirty="0">
              <a:latin typeface="Times New Roman" panose="02020603050405020304" pitchFamily="18" charset="0"/>
              <a:ea typeface="黑体" panose="02010609060101010101" pitchFamily="49" charset="-122"/>
            </a:endParaRPr>
          </a:p>
        </p:txBody>
      </p:sp>
      <p:sp>
        <p:nvSpPr>
          <p:cNvPr id="11" name="文本框 10"/>
          <p:cNvSpPr txBox="1"/>
          <p:nvPr/>
        </p:nvSpPr>
        <p:spPr>
          <a:xfrm>
            <a:off x="1079053" y="5130573"/>
            <a:ext cx="10817771" cy="957250"/>
          </a:xfrm>
          <a:prstGeom prst="rect">
            <a:avLst/>
          </a:prstGeom>
          <a:noFill/>
          <a:ln w="19050">
            <a:noFill/>
            <a:prstDash val="dash"/>
          </a:ln>
        </p:spPr>
        <p:txBody>
          <a:bodyPr wrap="square" rtlCol="0">
            <a:spAutoFit/>
          </a:bodyPr>
          <a:lstStyle/>
          <a:p>
            <a:pPr marL="342900" indent="-342900" algn="just" hangingPunct="1">
              <a:lnSpc>
                <a:spcPct val="150000"/>
              </a:lnSpc>
              <a:buFont typeface="Wingdings" panose="05000000000000000000" pitchFamily="2" charset="2"/>
              <a:buChar char="ü"/>
            </a:pPr>
            <a:r>
              <a:rPr lang="zh-CN" altLang="en-US" sz="2000" dirty="0">
                <a:latin typeface="Times New Roman" panose="02020603050405020304" pitchFamily="18" charset="0"/>
                <a:ea typeface="黑体" panose="02010609060101010101" pitchFamily="49" charset="-122"/>
              </a:rPr>
              <a:t>仅使用</a:t>
            </a:r>
            <a:r>
              <a:rPr lang="en-US" altLang="zh-CN" sz="2000" b="1" dirty="0">
                <a:solidFill>
                  <a:srgbClr val="3366FF"/>
                </a:solidFill>
                <a:latin typeface="Times New Roman" panose="02020603050405020304" pitchFamily="18" charset="0"/>
                <a:ea typeface="黑体" panose="02010609060101010101" pitchFamily="49" charset="-122"/>
              </a:rPr>
              <a:t>3</a:t>
            </a:r>
            <a:r>
              <a:rPr lang="zh-CN" altLang="en-US" sz="2000" b="1" dirty="0">
                <a:solidFill>
                  <a:srgbClr val="3366FF"/>
                </a:solidFill>
                <a:latin typeface="Times New Roman" panose="02020603050405020304" pitchFamily="18" charset="0"/>
                <a:ea typeface="黑体" panose="02010609060101010101" pitchFamily="49" charset="-122"/>
              </a:rPr>
              <a:t>个最相关参数</a:t>
            </a:r>
            <a:r>
              <a:rPr lang="zh-CN" altLang="en-US" sz="2000" dirty="0">
                <a:latin typeface="Times New Roman" panose="02020603050405020304" pitchFamily="18" charset="0"/>
                <a:ea typeface="黑体" panose="02010609060101010101" pitchFamily="49" charset="-122"/>
              </a:rPr>
              <a:t>实现单刀扭矩</a:t>
            </a:r>
            <a:r>
              <a:rPr lang="en-US" altLang="zh-CN" sz="2000" dirty="0">
                <a:latin typeface="Times New Roman" panose="02020603050405020304" pitchFamily="18" charset="0"/>
                <a:ea typeface="黑体" panose="02010609060101010101" pitchFamily="49" charset="-122"/>
              </a:rPr>
              <a:t>/</a:t>
            </a:r>
            <a:r>
              <a:rPr lang="zh-CN" altLang="en-US" sz="2000" dirty="0">
                <a:latin typeface="Times New Roman" panose="02020603050405020304" pitchFamily="18" charset="0"/>
                <a:ea typeface="黑体" panose="02010609060101010101" pitchFamily="49" charset="-122"/>
              </a:rPr>
              <a:t>推力的准确、高效预测。</a:t>
            </a:r>
            <a:endParaRPr lang="en-US" altLang="zh-CN" sz="2000" dirty="0">
              <a:latin typeface="Times New Roman" panose="02020603050405020304" pitchFamily="18" charset="0"/>
              <a:ea typeface="黑体" panose="02010609060101010101" pitchFamily="49" charset="-122"/>
            </a:endParaRPr>
          </a:p>
          <a:p>
            <a:pPr marL="342900" indent="-342900" algn="just" hangingPunct="1">
              <a:lnSpc>
                <a:spcPct val="150000"/>
              </a:lnSpc>
              <a:buFont typeface="Wingdings" panose="05000000000000000000" pitchFamily="2" charset="2"/>
              <a:buChar char="ü"/>
            </a:pPr>
            <a:r>
              <a:rPr lang="zh-CN" altLang="en-US" sz="2000" dirty="0">
                <a:latin typeface="Times New Roman" panose="02020603050405020304" pitchFamily="18" charset="0"/>
                <a:ea typeface="黑体" panose="02010609060101010101" pitchFamily="49" charset="-122"/>
              </a:rPr>
              <a:t>模型</a:t>
            </a:r>
            <a:r>
              <a:rPr lang="zh-CN" altLang="en-US" sz="2000" b="1" dirty="0">
                <a:solidFill>
                  <a:srgbClr val="3366FF"/>
                </a:solidFill>
                <a:latin typeface="Times New Roman" panose="02020603050405020304" pitchFamily="18" charset="0"/>
                <a:ea typeface="黑体" panose="02010609060101010101" pitchFamily="49" charset="-122"/>
              </a:rPr>
              <a:t>可解释性增加</a:t>
            </a:r>
            <a:r>
              <a:rPr lang="zh-CN" altLang="en-US" sz="2000" dirty="0">
                <a:latin typeface="Times New Roman" panose="02020603050405020304" pitchFamily="18" charset="0"/>
                <a:ea typeface="黑体" panose="02010609060101010101" pitchFamily="49" charset="-122"/>
              </a:rPr>
              <a:t>，实际工程中便于增加司机对决策参数的理解。</a:t>
            </a:r>
            <a:endParaRPr lang="en-US" altLang="zh-CN" sz="2000" dirty="0">
              <a:latin typeface="Times New Roman" panose="02020603050405020304" pitchFamily="18" charset="0"/>
              <a:ea typeface="黑体" panose="02010609060101010101" pitchFamily="49"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31377" y="969064"/>
            <a:ext cx="5232400" cy="495585"/>
          </a:xfrm>
          <a:prstGeom prst="rect">
            <a:avLst/>
          </a:prstGeom>
          <a:noFill/>
          <a:ln w="19050">
            <a:noFill/>
            <a:prstDash val="dash"/>
          </a:ln>
        </p:spPr>
        <p:txBody>
          <a:bodyPr wrap="square" rtlCol="0">
            <a:spAutoFit/>
          </a:bodyPr>
          <a:lstStyle/>
          <a:p>
            <a:pPr marL="342900" indent="-342900" algn="just">
              <a:lnSpc>
                <a:spcPct val="150000"/>
              </a:lnSpc>
              <a:buFont typeface="Wingdings" panose="05000000000000000000" pitchFamily="2" charset="2"/>
              <a:buChar char="Ø"/>
            </a:pPr>
            <a:r>
              <a:rPr lang="zh-CN" altLang="en-US" sz="2000" b="1" dirty="0">
                <a:latin typeface="Times New Roman" panose="02020603050405020304" pitchFamily="18" charset="0"/>
                <a:ea typeface="黑体" panose="02010609060101010101" pitchFamily="49" charset="-122"/>
              </a:rPr>
              <a:t>掘进循环人工校准</a:t>
            </a:r>
            <a:endParaRPr lang="en-US" altLang="zh-CN" sz="2000" b="1" dirty="0">
              <a:latin typeface="Times New Roman" panose="02020603050405020304" pitchFamily="18" charset="0"/>
              <a:ea typeface="黑体" panose="02010609060101010101" pitchFamily="49" charset="-122"/>
            </a:endParaRPr>
          </a:p>
        </p:txBody>
      </p:sp>
      <p:sp>
        <p:nvSpPr>
          <p:cNvPr id="3" name="矩形 2"/>
          <p:cNvSpPr>
            <a:spLocks noChangeArrowheads="1"/>
          </p:cNvSpPr>
          <p:nvPr/>
        </p:nvSpPr>
        <p:spPr bwMode="auto">
          <a:xfrm>
            <a:off x="239713" y="152400"/>
            <a:ext cx="9595167"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zh-CN" sz="3600" b="1" dirty="0">
                <a:latin typeface="Times New Roman" panose="02020603050405020304" pitchFamily="18" charset="0"/>
                <a:ea typeface="黑体" panose="02010609060101010101" pitchFamily="49" charset="-122"/>
                <a:cs typeface="Times New Roman" panose="02020603050405020304" pitchFamily="18" charset="0"/>
              </a:rPr>
              <a:t>2.2  </a:t>
            </a:r>
            <a:r>
              <a:rPr lang="zh-CN" altLang="en-US" sz="3600" b="1" dirty="0">
                <a:latin typeface="Times New Roman" panose="02020603050405020304" pitchFamily="18" charset="0"/>
                <a:ea typeface="黑体" panose="02010609060101010101" pitchFamily="49" charset="-122"/>
                <a:cs typeface="Times New Roman" panose="02020603050405020304" pitchFamily="18" charset="0"/>
              </a:rPr>
              <a:t>掘进循环划分：</a:t>
            </a:r>
            <a:r>
              <a:rPr lang="en-US" altLang="zh-CN" sz="3600" b="1" dirty="0">
                <a:latin typeface="Times New Roman" panose="02020603050405020304" pitchFamily="18" charset="0"/>
                <a:ea typeface="黑体" panose="02010609060101010101" pitchFamily="49" charset="-122"/>
                <a:cs typeface="Times New Roman" panose="02020603050405020304" pitchFamily="18" charset="0"/>
              </a:rPr>
              <a:t>Score-</a:t>
            </a:r>
            <a:r>
              <a:rPr lang="en-US" altLang="zh-CN" sz="3600" b="1" dirty="0" err="1">
                <a:latin typeface="Times New Roman" panose="02020603050405020304" pitchFamily="18" charset="0"/>
                <a:ea typeface="黑体" panose="02010609060101010101" pitchFamily="49" charset="-122"/>
                <a:cs typeface="Times New Roman" panose="02020603050405020304" pitchFamily="18" charset="0"/>
              </a:rPr>
              <a:t>Kneedle</a:t>
            </a:r>
            <a:r>
              <a:rPr lang="zh-CN" altLang="en-US" sz="3600" b="1" dirty="0">
                <a:latin typeface="Times New Roman" panose="02020603050405020304" pitchFamily="18" charset="0"/>
                <a:ea typeface="黑体" panose="02010609060101010101" pitchFamily="49" charset="-122"/>
                <a:cs typeface="Times New Roman" panose="02020603050405020304" pitchFamily="18" charset="0"/>
              </a:rPr>
              <a:t>算法</a:t>
            </a:r>
            <a:endParaRPr lang="zh-CN" altLang="en-US" sz="3600" b="1"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0" name="图片 9"/>
          <p:cNvPicPr>
            <a:picLocks noChangeAspect="1"/>
          </p:cNvPicPr>
          <p:nvPr/>
        </p:nvPicPr>
        <p:blipFill>
          <a:blip r:embed="rId1"/>
          <a:stretch>
            <a:fillRect/>
          </a:stretch>
        </p:blipFill>
        <p:spPr>
          <a:xfrm>
            <a:off x="5381748" y="855543"/>
            <a:ext cx="3411458" cy="2969551"/>
          </a:xfrm>
          <a:prstGeom prst="rect">
            <a:avLst/>
          </a:prstGeom>
        </p:spPr>
      </p:pic>
      <p:pic>
        <p:nvPicPr>
          <p:cNvPr id="11" name="图片 10"/>
          <p:cNvPicPr>
            <a:picLocks noChangeAspect="1"/>
          </p:cNvPicPr>
          <p:nvPr/>
        </p:nvPicPr>
        <p:blipFill>
          <a:blip r:embed="rId2"/>
          <a:stretch>
            <a:fillRect/>
          </a:stretch>
        </p:blipFill>
        <p:spPr>
          <a:xfrm>
            <a:off x="8771975" y="855543"/>
            <a:ext cx="3217854" cy="2895906"/>
          </a:xfrm>
          <a:prstGeom prst="rect">
            <a:avLst/>
          </a:prstGeom>
        </p:spPr>
      </p:pic>
      <p:pic>
        <p:nvPicPr>
          <p:cNvPr id="12" name="图片 11"/>
          <p:cNvPicPr>
            <a:picLocks noChangeAspect="1"/>
          </p:cNvPicPr>
          <p:nvPr/>
        </p:nvPicPr>
        <p:blipFill>
          <a:blip r:embed="rId3"/>
          <a:stretch>
            <a:fillRect/>
          </a:stretch>
        </p:blipFill>
        <p:spPr>
          <a:xfrm>
            <a:off x="5463777" y="3897263"/>
            <a:ext cx="3247400" cy="2906128"/>
          </a:xfrm>
          <a:prstGeom prst="rect">
            <a:avLst/>
          </a:prstGeom>
        </p:spPr>
      </p:pic>
      <p:pic>
        <p:nvPicPr>
          <p:cNvPr id="13" name="图片 12"/>
          <p:cNvPicPr>
            <a:picLocks noChangeAspect="1"/>
          </p:cNvPicPr>
          <p:nvPr/>
        </p:nvPicPr>
        <p:blipFill>
          <a:blip r:embed="rId4"/>
          <a:stretch>
            <a:fillRect/>
          </a:stretch>
        </p:blipFill>
        <p:spPr>
          <a:xfrm>
            <a:off x="8711177" y="3879639"/>
            <a:ext cx="3339451" cy="2941377"/>
          </a:xfrm>
          <a:prstGeom prst="rect">
            <a:avLst/>
          </a:prstGeom>
        </p:spPr>
      </p:pic>
      <p:sp>
        <p:nvSpPr>
          <p:cNvPr id="14" name="矩形 13"/>
          <p:cNvSpPr/>
          <p:nvPr/>
        </p:nvSpPr>
        <p:spPr>
          <a:xfrm>
            <a:off x="5323830" y="855543"/>
            <a:ext cx="6726798" cy="2969551"/>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4920083" y="855543"/>
            <a:ext cx="461665" cy="2969551"/>
            <a:chOff x="3424225" y="1114206"/>
            <a:chExt cx="461665" cy="2452223"/>
          </a:xfrm>
        </p:grpSpPr>
        <p:sp>
          <p:nvSpPr>
            <p:cNvPr id="16" name="矩形: 圆角 15"/>
            <p:cNvSpPr/>
            <p:nvPr/>
          </p:nvSpPr>
          <p:spPr>
            <a:xfrm rot="5400000">
              <a:off x="2428946" y="2167404"/>
              <a:ext cx="2452223"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366FF"/>
                </a:solidFill>
              </a:endParaRPr>
            </a:p>
          </p:txBody>
        </p:sp>
        <p:sp>
          <p:nvSpPr>
            <p:cNvPr id="21" name="文本框 20"/>
            <p:cNvSpPr txBox="1"/>
            <p:nvPr/>
          </p:nvSpPr>
          <p:spPr>
            <a:xfrm>
              <a:off x="3424225" y="1593482"/>
              <a:ext cx="461665" cy="1493671"/>
            </a:xfrm>
            <a:prstGeom prst="rect">
              <a:avLst/>
            </a:prstGeom>
            <a:noFill/>
          </p:spPr>
          <p:txBody>
            <a:bodyPr vert="eaVert" wrap="square" rtlCol="0">
              <a:spAutoFit/>
            </a:bodyPr>
            <a:lstStyle/>
            <a:p>
              <a:pPr algn="ctr"/>
              <a:r>
                <a:rPr lang="zh-CN" altLang="en-US" dirty="0">
                  <a:solidFill>
                    <a:schemeClr val="bg1"/>
                  </a:solidFill>
                  <a:latin typeface="Times New Roman" panose="02020603050405020304" pitchFamily="18" charset="0"/>
                  <a:ea typeface="黑体" panose="02010609060101010101" pitchFamily="49" charset="-122"/>
                </a:rPr>
                <a:t>类型一</a:t>
              </a:r>
              <a:endParaRPr lang="zh-CN" altLang="en-US" dirty="0">
                <a:solidFill>
                  <a:schemeClr val="bg1"/>
                </a:solidFill>
                <a:latin typeface="Times New Roman" panose="02020603050405020304" pitchFamily="18" charset="0"/>
                <a:ea typeface="黑体" panose="02010609060101010101" pitchFamily="49" charset="-122"/>
              </a:endParaRPr>
            </a:p>
          </p:txBody>
        </p:sp>
      </p:grpSp>
      <p:grpSp>
        <p:nvGrpSpPr>
          <p:cNvPr id="24" name="组合 23"/>
          <p:cNvGrpSpPr/>
          <p:nvPr/>
        </p:nvGrpSpPr>
        <p:grpSpPr>
          <a:xfrm>
            <a:off x="4920083" y="3864400"/>
            <a:ext cx="461665" cy="2956616"/>
            <a:chOff x="3424225" y="1114206"/>
            <a:chExt cx="461665" cy="2452223"/>
          </a:xfrm>
        </p:grpSpPr>
        <p:sp>
          <p:nvSpPr>
            <p:cNvPr id="25" name="矩形: 圆角 24"/>
            <p:cNvSpPr/>
            <p:nvPr/>
          </p:nvSpPr>
          <p:spPr>
            <a:xfrm rot="5400000">
              <a:off x="2428947" y="2167404"/>
              <a:ext cx="2452223"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366FF"/>
                </a:solidFill>
              </a:endParaRPr>
            </a:p>
          </p:txBody>
        </p:sp>
        <p:sp>
          <p:nvSpPr>
            <p:cNvPr id="26" name="文本框 25"/>
            <p:cNvSpPr txBox="1"/>
            <p:nvPr/>
          </p:nvSpPr>
          <p:spPr>
            <a:xfrm>
              <a:off x="3424225" y="1593482"/>
              <a:ext cx="461665" cy="1493671"/>
            </a:xfrm>
            <a:prstGeom prst="rect">
              <a:avLst/>
            </a:prstGeom>
            <a:noFill/>
          </p:spPr>
          <p:txBody>
            <a:bodyPr vert="eaVert" wrap="square" rtlCol="0">
              <a:spAutoFit/>
            </a:bodyPr>
            <a:lstStyle/>
            <a:p>
              <a:pPr algn="ctr"/>
              <a:r>
                <a:rPr lang="zh-CN" altLang="en-US" dirty="0">
                  <a:solidFill>
                    <a:schemeClr val="bg1"/>
                  </a:solidFill>
                  <a:latin typeface="Times New Roman" panose="02020603050405020304" pitchFamily="18" charset="0"/>
                  <a:ea typeface="黑体" panose="02010609060101010101" pitchFamily="49" charset="-122"/>
                </a:rPr>
                <a:t>类型二</a:t>
              </a:r>
              <a:endParaRPr lang="zh-CN" altLang="en-US" dirty="0">
                <a:solidFill>
                  <a:schemeClr val="bg1"/>
                </a:solidFill>
                <a:latin typeface="Times New Roman" panose="02020603050405020304" pitchFamily="18" charset="0"/>
                <a:ea typeface="黑体" panose="02010609060101010101" pitchFamily="49" charset="-122"/>
              </a:endParaRPr>
            </a:p>
          </p:txBody>
        </p:sp>
      </p:grpSp>
      <p:sp>
        <p:nvSpPr>
          <p:cNvPr id="27" name="矩形 26"/>
          <p:cNvSpPr/>
          <p:nvPr/>
        </p:nvSpPr>
        <p:spPr>
          <a:xfrm>
            <a:off x="5323830" y="3879639"/>
            <a:ext cx="6726798" cy="2934883"/>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569607" y="1546630"/>
            <a:ext cx="4032873" cy="2352952"/>
          </a:xfrm>
          <a:prstGeom prst="rect">
            <a:avLst/>
          </a:prstGeom>
          <a:noFill/>
        </p:spPr>
        <p:txBody>
          <a:bodyPr wrap="square">
            <a:spAutoFit/>
          </a:bodyPr>
          <a:lstStyle/>
          <a:p>
            <a:pPr>
              <a:lnSpc>
                <a:spcPct val="150000"/>
              </a:lnSpc>
            </a:pPr>
            <a:r>
              <a:rPr lang="zh-CN" altLang="en-US" sz="2000" dirty="0">
                <a:latin typeface="Times New Roman" panose="02020603050405020304" pitchFamily="18" charset="0"/>
                <a:ea typeface="黑体" panose="02010609060101010101" pitchFamily="49" charset="-122"/>
              </a:rPr>
              <a:t>类型一：空推段过短或过长时，</a:t>
            </a:r>
            <a:r>
              <a:rPr lang="en-US" altLang="zh-CN" sz="2000" dirty="0">
                <a:latin typeface="Times New Roman" panose="02020603050405020304" pitchFamily="18" charset="0"/>
                <a:ea typeface="黑体" panose="02010609060101010101" pitchFamily="49" charset="-122"/>
              </a:rPr>
              <a:t>Score-</a:t>
            </a:r>
            <a:r>
              <a:rPr lang="en-US" altLang="zh-CN" sz="2000" dirty="0" err="1">
                <a:latin typeface="Times New Roman" panose="02020603050405020304" pitchFamily="18" charset="0"/>
                <a:ea typeface="黑体" panose="02010609060101010101" pitchFamily="49" charset="-122"/>
              </a:rPr>
              <a:t>Kneedle</a:t>
            </a:r>
            <a:r>
              <a:rPr lang="zh-CN" altLang="en-US" sz="2000" dirty="0">
                <a:latin typeface="Times New Roman" panose="02020603050405020304" pitchFamily="18" charset="0"/>
                <a:ea typeface="黑体" panose="02010609060101010101" pitchFamily="49" charset="-122"/>
              </a:rPr>
              <a:t>算法自动划分的结果</a:t>
            </a:r>
            <a:r>
              <a:rPr lang="zh-CN" altLang="en-US" sz="2000" b="1" dirty="0">
                <a:solidFill>
                  <a:srgbClr val="FF0000"/>
                </a:solidFill>
                <a:latin typeface="Times New Roman" panose="02020603050405020304" pitchFamily="18" charset="0"/>
                <a:ea typeface="黑体" panose="02010609060101010101" pitchFamily="49" charset="-122"/>
              </a:rPr>
              <a:t>小概率</a:t>
            </a:r>
            <a:r>
              <a:rPr lang="zh-CN" altLang="en-US" sz="2000" dirty="0">
                <a:latin typeface="Times New Roman" panose="02020603050405020304" pitchFamily="18" charset="0"/>
                <a:ea typeface="黑体" panose="02010609060101010101" pitchFamily="49" charset="-122"/>
              </a:rPr>
              <a:t>存在误差，需要对划分结果进行人工校准。</a:t>
            </a:r>
            <a:endParaRPr lang="en-US" altLang="zh-CN" sz="2000" dirty="0">
              <a:latin typeface="Times New Roman" panose="02020603050405020304" pitchFamily="18" charset="0"/>
              <a:ea typeface="黑体" panose="02010609060101010101" pitchFamily="49" charset="-122"/>
            </a:endParaRPr>
          </a:p>
          <a:p>
            <a:pPr>
              <a:lnSpc>
                <a:spcPct val="150000"/>
              </a:lnSpc>
            </a:pPr>
            <a:endParaRPr lang="zh-CN" altLang="en-US" sz="2000" dirty="0"/>
          </a:p>
        </p:txBody>
      </p:sp>
      <p:sp>
        <p:nvSpPr>
          <p:cNvPr id="30" name="文本框 29"/>
          <p:cNvSpPr txBox="1"/>
          <p:nvPr/>
        </p:nvSpPr>
        <p:spPr>
          <a:xfrm>
            <a:off x="569607" y="4049665"/>
            <a:ext cx="4032873" cy="2342244"/>
          </a:xfrm>
          <a:prstGeom prst="rect">
            <a:avLst/>
          </a:prstGeom>
          <a:noFill/>
        </p:spPr>
        <p:txBody>
          <a:bodyPr wrap="square">
            <a:spAutoFit/>
          </a:bodyPr>
          <a:lstStyle/>
          <a:p>
            <a:pPr hangingPunct="1">
              <a:lnSpc>
                <a:spcPct val="150000"/>
              </a:lnSpc>
            </a:pPr>
            <a:r>
              <a:rPr lang="zh-CN" altLang="en-US" sz="2000" dirty="0">
                <a:latin typeface="Times New Roman" panose="02020603050405020304" pitchFamily="18" charset="0"/>
                <a:ea typeface="黑体" panose="02010609060101010101" pitchFamily="49" charset="-122"/>
              </a:rPr>
              <a:t>类型二：上升段</a:t>
            </a:r>
            <a:r>
              <a:rPr lang="en-US" altLang="zh-CN" sz="2000" dirty="0">
                <a:latin typeface="Times New Roman" panose="02020603050405020304" pitchFamily="18" charset="0"/>
                <a:ea typeface="黑体" panose="02010609060101010101" pitchFamily="49" charset="-122"/>
              </a:rPr>
              <a:t>-</a:t>
            </a:r>
            <a:r>
              <a:rPr lang="zh-CN" altLang="en-US" sz="2000" dirty="0">
                <a:latin typeface="Times New Roman" panose="02020603050405020304" pitchFamily="18" charset="0"/>
                <a:ea typeface="黑体" panose="02010609060101010101" pitchFamily="49" charset="-122"/>
              </a:rPr>
              <a:t>稳定段之间的拐点不明显时，划分稳定段存在困难。</a:t>
            </a:r>
            <a:r>
              <a:rPr lang="zh-CN" altLang="zh-CN" sz="2000" dirty="0">
                <a:latin typeface="Times New Roman" panose="02020603050405020304" pitchFamily="18" charset="0"/>
                <a:ea typeface="黑体" panose="02010609060101010101" pitchFamily="49" charset="-122"/>
              </a:rPr>
              <a:t>此类情况多为</a:t>
            </a:r>
            <a:r>
              <a:rPr lang="zh-CN" altLang="zh-CN" sz="2000" b="1" dirty="0">
                <a:solidFill>
                  <a:srgbClr val="FF0000"/>
                </a:solidFill>
                <a:latin typeface="Times New Roman" panose="02020603050405020304" pitchFamily="18" charset="0"/>
                <a:ea typeface="黑体" panose="02010609060101010101" pitchFamily="49" charset="-122"/>
              </a:rPr>
              <a:t>不规范循环</a:t>
            </a:r>
            <a:r>
              <a:rPr lang="zh-CN" altLang="zh-CN" sz="2000" dirty="0">
                <a:latin typeface="Times New Roman" panose="02020603050405020304" pitchFamily="18" charset="0"/>
                <a:ea typeface="黑体" panose="02010609060101010101" pitchFamily="49" charset="-122"/>
              </a:rPr>
              <a:t>，人工校准也难以</a:t>
            </a:r>
            <a:r>
              <a:rPr lang="zh-CN" altLang="en-US" sz="2000" dirty="0">
                <a:latin typeface="Times New Roman" panose="02020603050405020304" pitchFamily="18" charset="0"/>
                <a:ea typeface="黑体" panose="02010609060101010101" pitchFamily="49" charset="-122"/>
              </a:rPr>
              <a:t>准确划分，</a:t>
            </a:r>
            <a:r>
              <a:rPr lang="zh-CN" altLang="en-US" sz="2000" b="1" dirty="0">
                <a:solidFill>
                  <a:srgbClr val="FF0000"/>
                </a:solidFill>
                <a:latin typeface="Times New Roman" panose="02020603050405020304" pitchFamily="18" charset="0"/>
                <a:ea typeface="黑体" panose="02010609060101010101" pitchFamily="49" charset="-122"/>
              </a:rPr>
              <a:t>并非为算法缺陷</a:t>
            </a:r>
            <a:r>
              <a:rPr lang="zh-CN" altLang="en-US" sz="2000" dirty="0">
                <a:latin typeface="Times New Roman" panose="02020603050405020304" pitchFamily="18" charset="0"/>
                <a:ea typeface="黑体" panose="02010609060101010101" pitchFamily="49" charset="-122"/>
              </a:rPr>
              <a:t>。</a:t>
            </a:r>
            <a:r>
              <a:rPr lang="zh-CN" altLang="zh-CN" sz="2000" dirty="0">
                <a:latin typeface="Times New Roman" panose="02020603050405020304" pitchFamily="18" charset="0"/>
                <a:ea typeface="黑体" panose="02010609060101010101" pitchFamily="49" charset="-122"/>
              </a:rPr>
              <a:t>对于此类情况不做人工校准。</a:t>
            </a:r>
            <a:endParaRPr lang="zh-CN" altLang="zh-CN" sz="2000" dirty="0">
              <a:latin typeface="Times New Roman" panose="02020603050405020304" pitchFamily="18" charset="0"/>
              <a:ea typeface="黑体" panose="02010609060101010101" pitchFamily="49"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3"/>
          <p:cNvSpPr txBox="1">
            <a:spLocks noChangeArrowheads="1"/>
          </p:cNvSpPr>
          <p:nvPr/>
        </p:nvSpPr>
        <p:spPr bwMode="auto">
          <a:xfrm>
            <a:off x="1524000" y="2279650"/>
            <a:ext cx="914400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20000"/>
              </a:spcBef>
              <a:buFont typeface="Arial" panose="020B0704020202020204" pitchFamily="34" charset="0"/>
              <a:buNone/>
            </a:pPr>
            <a:r>
              <a:rPr lang="en-US" altLang="zh-CN" sz="60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01</a:t>
            </a:r>
            <a:r>
              <a:rPr lang="en-US" altLang="zh-CN" sz="5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TBM</a:t>
            </a:r>
            <a:r>
              <a:rPr lang="zh-CN" altLang="en-US" sz="5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智能化掘进研究现状</a:t>
            </a:r>
            <a:endParaRPr lang="zh-CN" altLang="en-US" sz="5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fld id="{E93F98B2-3005-4B64-AA58-642B4DAC36DC}" type="slidenum">
              <a:rPr lang="zh-CN" altLang="en-US" smtClean="0"/>
            </a:fld>
            <a:endParaRPr lang="zh-CN" altLang="en-US" dirty="0"/>
          </a:p>
        </p:txBody>
      </p:sp>
      <p:sp>
        <p:nvSpPr>
          <p:cNvPr id="3" name="矩形 2"/>
          <p:cNvSpPr>
            <a:spLocks noChangeArrowheads="1"/>
          </p:cNvSpPr>
          <p:nvPr/>
        </p:nvSpPr>
        <p:spPr bwMode="auto">
          <a:xfrm>
            <a:off x="239713" y="152400"/>
            <a:ext cx="913288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zh-CN" sz="3600" b="1" dirty="0">
                <a:latin typeface="Times New Roman" panose="02020603050405020304" pitchFamily="18" charset="0"/>
                <a:ea typeface="黑体" panose="02010609060101010101" pitchFamily="49" charset="-122"/>
                <a:cs typeface="Times New Roman" panose="02020603050405020304" pitchFamily="18" charset="0"/>
              </a:rPr>
              <a:t>1  TBM</a:t>
            </a:r>
            <a:r>
              <a:rPr lang="zh-CN" altLang="en-US" sz="3600" b="1" dirty="0">
                <a:latin typeface="Times New Roman" panose="02020603050405020304" pitchFamily="18" charset="0"/>
                <a:ea typeface="黑体" panose="02010609060101010101" pitchFamily="49" charset="-122"/>
                <a:cs typeface="Times New Roman" panose="02020603050405020304" pitchFamily="18" charset="0"/>
              </a:rPr>
              <a:t>智能化掘进研究现状</a:t>
            </a:r>
            <a:endParaRPr lang="zh-CN" altLang="en-US" sz="36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 name="文本框 8"/>
          <p:cNvSpPr txBox="1"/>
          <p:nvPr/>
        </p:nvSpPr>
        <p:spPr>
          <a:xfrm>
            <a:off x="396240" y="994337"/>
            <a:ext cx="11252200" cy="957250"/>
          </a:xfrm>
          <a:prstGeom prst="rect">
            <a:avLst/>
          </a:prstGeom>
          <a:noFill/>
          <a:ln w="19050">
            <a:solidFill>
              <a:srgbClr val="3366FF"/>
            </a:solidFill>
            <a:prstDash val="dash"/>
          </a:ln>
        </p:spPr>
        <p:txBody>
          <a:bodyPr wrap="square" rtlCol="0">
            <a:spAutoFit/>
          </a:bodyPr>
          <a:lstStyle/>
          <a:p>
            <a:pPr algn="just">
              <a:lnSpc>
                <a:spcPct val="150000"/>
              </a:lnSpc>
            </a:pPr>
            <a:r>
              <a:rPr lang="zh-CN" altLang="en-US" sz="2000" dirty="0">
                <a:latin typeface="Times New Roman" panose="02020603050405020304" pitchFamily="18" charset="0"/>
                <a:ea typeface="黑体" panose="02010609060101010101" pitchFamily="49" charset="-122"/>
              </a:rPr>
              <a:t>“中国制造</a:t>
            </a:r>
            <a:r>
              <a:rPr lang="en-US" altLang="zh-CN" sz="2000" dirty="0">
                <a:latin typeface="Times New Roman" panose="02020603050405020304" pitchFamily="18" charset="0"/>
                <a:ea typeface="黑体" panose="02010609060101010101" pitchFamily="49" charset="-122"/>
              </a:rPr>
              <a:t>2025</a:t>
            </a:r>
            <a:r>
              <a:rPr lang="zh-CN" altLang="en-US" sz="2000" dirty="0">
                <a:latin typeface="Times New Roman" panose="02020603050405020304" pitchFamily="18" charset="0"/>
                <a:ea typeface="黑体" panose="02010609060101010101" pitchFamily="49" charset="-122"/>
              </a:rPr>
              <a:t>”、“中国人工智能</a:t>
            </a:r>
            <a:r>
              <a:rPr lang="en-US" altLang="zh-CN" sz="2000" dirty="0">
                <a:latin typeface="Times New Roman" panose="02020603050405020304" pitchFamily="18" charset="0"/>
                <a:ea typeface="黑体" panose="02010609060101010101" pitchFamily="49" charset="-122"/>
              </a:rPr>
              <a:t>2.0</a:t>
            </a:r>
            <a:r>
              <a:rPr lang="zh-CN" altLang="en-US" sz="2000" dirty="0">
                <a:latin typeface="Times New Roman" panose="02020603050405020304" pitchFamily="18" charset="0"/>
                <a:ea typeface="黑体" panose="02010609060101010101" pitchFamily="49" charset="-122"/>
              </a:rPr>
              <a:t>”等战略与规划推动</a:t>
            </a:r>
            <a:r>
              <a:rPr lang="en-US" altLang="zh-CN" sz="2000" dirty="0">
                <a:latin typeface="Times New Roman" panose="02020603050405020304" pitchFamily="18" charset="0"/>
                <a:ea typeface="黑体" panose="02010609060101010101" pitchFamily="49" charset="-122"/>
              </a:rPr>
              <a:t>TBM</a:t>
            </a:r>
            <a:r>
              <a:rPr lang="zh-CN" altLang="en-US" sz="2000" dirty="0">
                <a:latin typeface="Times New Roman" panose="02020603050405020304" pitchFamily="18" charset="0"/>
                <a:ea typeface="黑体" panose="02010609060101010101" pitchFamily="49" charset="-122"/>
              </a:rPr>
              <a:t>从机械化向智能化升级。大数据、人工智能、机器学习等技术的飞速发展为</a:t>
            </a:r>
            <a:r>
              <a:rPr lang="en-US" altLang="zh-CN" sz="2000" dirty="0">
                <a:latin typeface="Times New Roman" panose="02020603050405020304" pitchFamily="18" charset="0"/>
                <a:ea typeface="黑体" panose="02010609060101010101" pitchFamily="49" charset="-122"/>
              </a:rPr>
              <a:t>TBM</a:t>
            </a:r>
            <a:r>
              <a:rPr lang="zh-CN" altLang="en-US" sz="2000" dirty="0">
                <a:latin typeface="Times New Roman" panose="02020603050405020304" pitchFamily="18" charset="0"/>
                <a:ea typeface="黑体" panose="02010609060101010101" pitchFamily="49" charset="-122"/>
              </a:rPr>
              <a:t>智能化创造条件。</a:t>
            </a:r>
            <a:r>
              <a:rPr lang="en-US" altLang="zh-CN" sz="2000" b="1" dirty="0">
                <a:solidFill>
                  <a:srgbClr val="FF0000"/>
                </a:solidFill>
                <a:latin typeface="Times New Roman" panose="02020603050405020304" pitchFamily="18" charset="0"/>
                <a:ea typeface="黑体" panose="02010609060101010101" pitchFamily="49" charset="-122"/>
              </a:rPr>
              <a:t>TBM</a:t>
            </a:r>
            <a:r>
              <a:rPr lang="zh-CN" altLang="en-US" sz="2000" b="1" dirty="0">
                <a:solidFill>
                  <a:srgbClr val="FF0000"/>
                </a:solidFill>
                <a:latin typeface="Times New Roman" panose="02020603050405020304" pitchFamily="18" charset="0"/>
                <a:ea typeface="黑体" panose="02010609060101010101" pitchFamily="49" charset="-122"/>
              </a:rPr>
              <a:t>智能化</a:t>
            </a:r>
            <a:r>
              <a:rPr lang="zh-CN" altLang="en-US" sz="2000" dirty="0">
                <a:latin typeface="Times New Roman" panose="02020603050405020304" pitchFamily="18" charset="0"/>
                <a:ea typeface="黑体" panose="02010609060101010101" pitchFamily="49" charset="-122"/>
              </a:rPr>
              <a:t>已成为行业热点问题。</a:t>
            </a:r>
            <a:endParaRPr lang="en-US" altLang="zh-CN" sz="2000" dirty="0">
              <a:latin typeface="Times New Roman" panose="02020603050405020304" pitchFamily="18" charset="0"/>
              <a:ea typeface="黑体" panose="02010609060101010101" pitchFamily="49" charset="-122"/>
            </a:endParaRPr>
          </a:p>
        </p:txBody>
      </p:sp>
      <p:grpSp>
        <p:nvGrpSpPr>
          <p:cNvPr id="38" name="组合 37"/>
          <p:cNvGrpSpPr/>
          <p:nvPr/>
        </p:nvGrpSpPr>
        <p:grpSpPr>
          <a:xfrm>
            <a:off x="112575" y="1940203"/>
            <a:ext cx="6280970" cy="4618777"/>
            <a:chOff x="112575" y="2123083"/>
            <a:chExt cx="6280970" cy="4618777"/>
          </a:xfrm>
        </p:grpSpPr>
        <p:pic>
          <p:nvPicPr>
            <p:cNvPr id="6" name="图片 5"/>
            <p:cNvPicPr>
              <a:picLocks noChangeAspect="1"/>
            </p:cNvPicPr>
            <p:nvPr/>
          </p:nvPicPr>
          <p:blipFill>
            <a:blip r:embed="rId1"/>
            <a:stretch>
              <a:fillRect/>
            </a:stretch>
          </p:blipFill>
          <p:spPr>
            <a:xfrm>
              <a:off x="112575" y="2360136"/>
              <a:ext cx="6280970" cy="4009193"/>
            </a:xfrm>
            <a:prstGeom prst="rect">
              <a:avLst/>
            </a:prstGeom>
          </p:spPr>
        </p:pic>
        <p:sp>
          <p:nvSpPr>
            <p:cNvPr id="11" name="弧形 10"/>
            <p:cNvSpPr/>
            <p:nvPr/>
          </p:nvSpPr>
          <p:spPr>
            <a:xfrm rot="6844050">
              <a:off x="3602732" y="4175760"/>
              <a:ext cx="985520" cy="985520"/>
            </a:xfrm>
            <a:prstGeom prst="arc">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2" name="弧形 11"/>
            <p:cNvSpPr/>
            <p:nvPr/>
          </p:nvSpPr>
          <p:spPr>
            <a:xfrm rot="5644552">
              <a:off x="4283043" y="2743615"/>
              <a:ext cx="1921159" cy="680095"/>
            </a:xfrm>
            <a:prstGeom prst="arc">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3" name="文本框 12"/>
            <p:cNvSpPr txBox="1"/>
            <p:nvPr/>
          </p:nvSpPr>
          <p:spPr>
            <a:xfrm>
              <a:off x="1121262" y="4653081"/>
              <a:ext cx="3561904" cy="707886"/>
            </a:xfrm>
            <a:prstGeom prst="rect">
              <a:avLst/>
            </a:prstGeom>
            <a:noFill/>
          </p:spPr>
          <p:txBody>
            <a:bodyPr wrap="square" rtlCol="0">
              <a:spAutoFit/>
            </a:bodyPr>
            <a:lstStyle/>
            <a:p>
              <a:pPr algn="ctr"/>
              <a:r>
                <a:rPr lang="en-US" altLang="zh-CN" sz="2000" dirty="0">
                  <a:solidFill>
                    <a:srgbClr val="FF0000"/>
                  </a:solidFill>
                  <a:latin typeface="Times New Roman" panose="02020603050405020304" pitchFamily="18" charset="0"/>
                  <a:ea typeface="黑体" panose="02010609060101010101" pitchFamily="49" charset="-122"/>
                </a:rPr>
                <a:t>2012</a:t>
              </a:r>
              <a:r>
                <a:rPr lang="zh-CN" altLang="en-US" sz="2000" dirty="0">
                  <a:solidFill>
                    <a:srgbClr val="FF0000"/>
                  </a:solidFill>
                  <a:latin typeface="Times New Roman" panose="02020603050405020304" pitchFamily="18" charset="0"/>
                  <a:ea typeface="黑体" panose="02010609060101010101" pitchFamily="49" charset="-122"/>
                </a:rPr>
                <a:t>年</a:t>
              </a:r>
              <a:endParaRPr lang="en-US" altLang="zh-CN" sz="2000" dirty="0">
                <a:solidFill>
                  <a:srgbClr val="FF0000"/>
                </a:solidFill>
                <a:latin typeface="Times New Roman" panose="02020603050405020304" pitchFamily="18" charset="0"/>
                <a:ea typeface="黑体" panose="02010609060101010101" pitchFamily="49" charset="-122"/>
              </a:endParaRPr>
            </a:p>
            <a:p>
              <a:pPr algn="ctr"/>
              <a:r>
                <a:rPr lang="zh-CN" altLang="en-US" sz="2000" dirty="0">
                  <a:solidFill>
                    <a:srgbClr val="FF0000"/>
                  </a:solidFill>
                  <a:latin typeface="Times New Roman" panose="02020603050405020304" pitchFamily="18" charset="0"/>
                  <a:ea typeface="黑体" panose="02010609060101010101" pitchFamily="49" charset="-122"/>
                </a:rPr>
                <a:t>深度学习时代</a:t>
              </a:r>
              <a:endParaRPr lang="zh-CN" altLang="en-US" sz="2000" dirty="0">
                <a:solidFill>
                  <a:srgbClr val="FF0000"/>
                </a:solidFill>
                <a:latin typeface="Times New Roman" panose="02020603050405020304" pitchFamily="18" charset="0"/>
                <a:ea typeface="黑体" panose="02010609060101010101" pitchFamily="49" charset="-122"/>
              </a:endParaRPr>
            </a:p>
          </p:txBody>
        </p:sp>
        <p:sp>
          <p:nvSpPr>
            <p:cNvPr id="14" name="文本框 13"/>
            <p:cNvSpPr txBox="1"/>
            <p:nvPr/>
          </p:nvSpPr>
          <p:spPr>
            <a:xfrm>
              <a:off x="2140050" y="3005754"/>
              <a:ext cx="3419596" cy="707886"/>
            </a:xfrm>
            <a:prstGeom prst="rect">
              <a:avLst/>
            </a:prstGeom>
            <a:noFill/>
          </p:spPr>
          <p:txBody>
            <a:bodyPr wrap="square" rtlCol="0">
              <a:spAutoFit/>
            </a:bodyPr>
            <a:lstStyle/>
            <a:p>
              <a:pPr algn="ctr"/>
              <a:r>
                <a:rPr lang="en-US" altLang="zh-CN" sz="2000" dirty="0">
                  <a:solidFill>
                    <a:srgbClr val="FF0000"/>
                  </a:solidFill>
                  <a:latin typeface="Times New Roman" panose="02020603050405020304" pitchFamily="18" charset="0"/>
                  <a:ea typeface="黑体" panose="02010609060101010101" pitchFamily="49" charset="-122"/>
                </a:rPr>
                <a:t>2019</a:t>
              </a:r>
              <a:r>
                <a:rPr lang="zh-CN" altLang="en-US" sz="2000" dirty="0">
                  <a:solidFill>
                    <a:srgbClr val="FF0000"/>
                  </a:solidFill>
                  <a:latin typeface="Times New Roman" panose="02020603050405020304" pitchFamily="18" charset="0"/>
                  <a:ea typeface="黑体" panose="02010609060101010101" pitchFamily="49" charset="-122"/>
                </a:rPr>
                <a:t>年</a:t>
              </a:r>
              <a:endParaRPr lang="en-US" altLang="zh-CN" sz="2000" dirty="0">
                <a:solidFill>
                  <a:srgbClr val="FF0000"/>
                </a:solidFill>
                <a:latin typeface="Times New Roman" panose="02020603050405020304" pitchFamily="18" charset="0"/>
                <a:ea typeface="黑体" panose="02010609060101010101" pitchFamily="49" charset="-122"/>
              </a:endParaRPr>
            </a:p>
            <a:p>
              <a:pPr algn="ctr"/>
              <a:r>
                <a:rPr lang="zh-CN" altLang="en-US" sz="2000" dirty="0">
                  <a:solidFill>
                    <a:srgbClr val="FF0000"/>
                  </a:solidFill>
                  <a:latin typeface="Times New Roman" panose="02020603050405020304" pitchFamily="18" charset="0"/>
                  <a:ea typeface="黑体" panose="02010609060101010101" pitchFamily="49" charset="-122"/>
                </a:rPr>
                <a:t>第一届</a:t>
              </a:r>
              <a:r>
                <a:rPr lang="en-US" altLang="zh-CN" sz="2000" dirty="0">
                  <a:solidFill>
                    <a:srgbClr val="FF0000"/>
                  </a:solidFill>
                  <a:latin typeface="Times New Roman" panose="02020603050405020304" pitchFamily="18" charset="0"/>
                  <a:ea typeface="黑体" panose="02010609060101010101" pitchFamily="49" charset="-122"/>
                </a:rPr>
                <a:t>TBM&amp;</a:t>
              </a:r>
              <a:r>
                <a:rPr lang="zh-CN" altLang="en-US" sz="2000" dirty="0">
                  <a:solidFill>
                    <a:srgbClr val="FF0000"/>
                  </a:solidFill>
                  <a:latin typeface="Times New Roman" panose="02020603050405020304" pitchFamily="18" charset="0"/>
                  <a:ea typeface="黑体" panose="02010609060101010101" pitchFamily="49" charset="-122"/>
                </a:rPr>
                <a:t>机器学习竞赛</a:t>
              </a:r>
              <a:endParaRPr lang="zh-CN" altLang="en-US" sz="2000" dirty="0">
                <a:solidFill>
                  <a:srgbClr val="FF0000"/>
                </a:solidFill>
                <a:latin typeface="Times New Roman" panose="02020603050405020304" pitchFamily="18" charset="0"/>
                <a:ea typeface="黑体" panose="02010609060101010101" pitchFamily="49" charset="-122"/>
              </a:endParaRPr>
            </a:p>
          </p:txBody>
        </p:sp>
        <p:grpSp>
          <p:nvGrpSpPr>
            <p:cNvPr id="31" name="组合 30"/>
            <p:cNvGrpSpPr/>
            <p:nvPr/>
          </p:nvGrpSpPr>
          <p:grpSpPr>
            <a:xfrm>
              <a:off x="618233" y="6372528"/>
              <a:ext cx="5775312" cy="369332"/>
              <a:chOff x="618233" y="6372528"/>
              <a:chExt cx="5775312" cy="369332"/>
            </a:xfrm>
          </p:grpSpPr>
          <p:sp>
            <p:nvSpPr>
              <p:cNvPr id="29" name="矩形: 圆角 28"/>
              <p:cNvSpPr/>
              <p:nvPr/>
            </p:nvSpPr>
            <p:spPr>
              <a:xfrm>
                <a:off x="618233" y="6384281"/>
                <a:ext cx="5775312"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3366FF"/>
                  </a:solidFill>
                </a:endParaRPr>
              </a:p>
            </p:txBody>
          </p:sp>
          <p:sp>
            <p:nvSpPr>
              <p:cNvPr id="30" name="文本框 29"/>
              <p:cNvSpPr txBox="1"/>
              <p:nvPr/>
            </p:nvSpPr>
            <p:spPr>
              <a:xfrm>
                <a:off x="1060957" y="6372528"/>
                <a:ext cx="4889865" cy="369332"/>
              </a:xfrm>
              <a:prstGeom prst="rect">
                <a:avLst/>
              </a:prstGeom>
              <a:noFill/>
            </p:spPr>
            <p:txBody>
              <a:bodyPr wrap="square" rtlCol="0">
                <a:spAutoFit/>
              </a:bodyPr>
              <a:lstStyle/>
              <a:p>
                <a:pPr algn="ctr"/>
                <a:r>
                  <a:rPr lang="en-US" altLang="zh-CN" dirty="0">
                    <a:solidFill>
                      <a:srgbClr val="FFFFFF"/>
                    </a:solidFill>
                    <a:latin typeface="Times New Roman" panose="02020603050405020304" pitchFamily="18" charset="0"/>
                    <a:ea typeface="黑体" panose="02010609060101010101" pitchFamily="49" charset="-122"/>
                  </a:rPr>
                  <a:t>2000</a:t>
                </a:r>
                <a:r>
                  <a:rPr lang="zh-CN" altLang="en-US" dirty="0">
                    <a:solidFill>
                      <a:srgbClr val="FFFFFF"/>
                    </a:solidFill>
                    <a:latin typeface="Times New Roman" panose="02020603050405020304" pitchFamily="18" charset="0"/>
                    <a:ea typeface="黑体" panose="02010609060101010101" pitchFamily="49" charset="-122"/>
                  </a:rPr>
                  <a:t>年以来“</a:t>
                </a:r>
                <a:r>
                  <a:rPr lang="en-US" altLang="zh-CN" dirty="0">
                    <a:solidFill>
                      <a:srgbClr val="FFFFFF"/>
                    </a:solidFill>
                    <a:latin typeface="Times New Roman" panose="02020603050405020304" pitchFamily="18" charset="0"/>
                    <a:ea typeface="黑体" panose="02010609060101010101" pitchFamily="49" charset="-122"/>
                  </a:rPr>
                  <a:t>TBM&amp;</a:t>
                </a:r>
                <a:r>
                  <a:rPr lang="zh-CN" altLang="en-US" dirty="0">
                    <a:solidFill>
                      <a:srgbClr val="FFFFFF"/>
                    </a:solidFill>
                    <a:latin typeface="Times New Roman" panose="02020603050405020304" pitchFamily="18" charset="0"/>
                    <a:ea typeface="黑体" panose="02010609060101010101" pitchFamily="49" charset="-122"/>
                  </a:rPr>
                  <a:t>机器学习”相关文献统计</a:t>
                </a:r>
                <a:endParaRPr lang="zh-CN" altLang="en-US" dirty="0">
                  <a:solidFill>
                    <a:srgbClr val="FFFFFF"/>
                  </a:solidFill>
                  <a:latin typeface="Times New Roman" panose="02020603050405020304" pitchFamily="18" charset="0"/>
                  <a:ea typeface="黑体" panose="02010609060101010101" pitchFamily="49" charset="-122"/>
                </a:endParaRPr>
              </a:p>
            </p:txBody>
          </p:sp>
        </p:grpSp>
      </p:grpSp>
      <p:grpSp>
        <p:nvGrpSpPr>
          <p:cNvPr id="39" name="组合 38"/>
          <p:cNvGrpSpPr/>
          <p:nvPr/>
        </p:nvGrpSpPr>
        <p:grpSpPr>
          <a:xfrm>
            <a:off x="6540916" y="2095449"/>
            <a:ext cx="5107524" cy="4463531"/>
            <a:chOff x="6540916" y="2278329"/>
            <a:chExt cx="5107524" cy="4463531"/>
          </a:xfrm>
        </p:grpSpPr>
        <p:pic>
          <p:nvPicPr>
            <p:cNvPr id="19" name="图片 18"/>
            <p:cNvPicPr>
              <a:picLocks noChangeAspect="1"/>
            </p:cNvPicPr>
            <p:nvPr/>
          </p:nvPicPr>
          <p:blipFill rotWithShape="1">
            <a:blip r:embed="rId2"/>
            <a:srcRect l="12290" t="5630" r="12290" b="5324"/>
            <a:stretch>
              <a:fillRect/>
            </a:stretch>
          </p:blipFill>
          <p:spPr>
            <a:xfrm>
              <a:off x="6540916" y="2278329"/>
              <a:ext cx="3253236" cy="2263192"/>
            </a:xfrm>
            <a:prstGeom prst="rect">
              <a:avLst/>
            </a:prstGeom>
          </p:spPr>
        </p:pic>
        <p:sp>
          <p:nvSpPr>
            <p:cNvPr id="26" name="对话气泡: 圆角矩形 25"/>
            <p:cNvSpPr/>
            <p:nvPr/>
          </p:nvSpPr>
          <p:spPr>
            <a:xfrm>
              <a:off x="9936731" y="2360136"/>
              <a:ext cx="1711709" cy="691829"/>
            </a:xfrm>
            <a:prstGeom prst="wedgeRoundRectCallout">
              <a:avLst>
                <a:gd name="adj1" fmla="val -110835"/>
                <a:gd name="adj2" fmla="val 86106"/>
                <a:gd name="adj3" fmla="val 16667"/>
              </a:avLst>
            </a:prstGeom>
            <a:solidFill>
              <a:srgbClr val="FFFFFF"/>
            </a:solidFill>
            <a:ln w="19050">
              <a:solidFill>
                <a:srgbClr val="33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3366FF"/>
                  </a:solidFill>
                </a:rPr>
                <a:t>WOS</a:t>
              </a:r>
              <a:endParaRPr lang="en-US" altLang="zh-CN" sz="2000" dirty="0">
                <a:solidFill>
                  <a:srgbClr val="3366FF"/>
                </a:solidFill>
              </a:endParaRPr>
            </a:p>
            <a:p>
              <a:pPr algn="ctr"/>
              <a:r>
                <a:rPr lang="en-US" altLang="zh-CN" sz="2000" dirty="0">
                  <a:solidFill>
                    <a:srgbClr val="3366FF"/>
                  </a:solidFill>
                </a:rPr>
                <a:t>Rock</a:t>
              </a:r>
              <a:r>
                <a:rPr lang="zh-CN" altLang="en-US" sz="2000" dirty="0">
                  <a:solidFill>
                    <a:srgbClr val="3366FF"/>
                  </a:solidFill>
                </a:rPr>
                <a:t> </a:t>
              </a:r>
              <a:r>
                <a:rPr lang="en-US" altLang="zh-CN" sz="2000" dirty="0">
                  <a:solidFill>
                    <a:srgbClr val="3366FF"/>
                  </a:solidFill>
                </a:rPr>
                <a:t>TBM</a:t>
              </a:r>
              <a:endParaRPr lang="zh-CN" altLang="en-US" sz="2000" dirty="0">
                <a:solidFill>
                  <a:srgbClr val="3366FF"/>
                </a:solidFill>
              </a:endParaRPr>
            </a:p>
          </p:txBody>
        </p:sp>
        <p:grpSp>
          <p:nvGrpSpPr>
            <p:cNvPr id="35" name="组合 34"/>
            <p:cNvGrpSpPr/>
            <p:nvPr/>
          </p:nvGrpSpPr>
          <p:grpSpPr>
            <a:xfrm>
              <a:off x="6812531" y="6372528"/>
              <a:ext cx="4835909" cy="369332"/>
              <a:chOff x="618233" y="6372528"/>
              <a:chExt cx="5775312" cy="369332"/>
            </a:xfrm>
          </p:grpSpPr>
          <p:sp>
            <p:nvSpPr>
              <p:cNvPr id="36" name="矩形: 圆角 35"/>
              <p:cNvSpPr/>
              <p:nvPr/>
            </p:nvSpPr>
            <p:spPr>
              <a:xfrm>
                <a:off x="618233" y="6384281"/>
                <a:ext cx="5775312"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37" name="文本框 36"/>
              <p:cNvSpPr txBox="1"/>
              <p:nvPr/>
            </p:nvSpPr>
            <p:spPr>
              <a:xfrm>
                <a:off x="1060957" y="6372528"/>
                <a:ext cx="4889865" cy="369332"/>
              </a:xfrm>
              <a:prstGeom prst="rect">
                <a:avLst/>
              </a:prstGeom>
              <a:noFill/>
            </p:spPr>
            <p:txBody>
              <a:bodyPr wrap="square" rtlCol="0">
                <a:spAutoFit/>
              </a:bodyPr>
              <a:lstStyle/>
              <a:p>
                <a:pPr algn="ctr"/>
                <a:r>
                  <a:rPr lang="zh-CN" altLang="en-US" dirty="0">
                    <a:solidFill>
                      <a:srgbClr val="FFFFFF"/>
                    </a:solidFill>
                    <a:latin typeface="Times New Roman" panose="02020603050405020304" pitchFamily="18" charset="0"/>
                    <a:ea typeface="黑体" panose="02010609060101010101" pitchFamily="49" charset="-122"/>
                  </a:rPr>
                  <a:t>关键词共现网络图</a:t>
                </a:r>
                <a:endParaRPr lang="zh-CN" altLang="en-US" dirty="0">
                  <a:solidFill>
                    <a:srgbClr val="FFFFFF"/>
                  </a:solidFill>
                  <a:latin typeface="Times New Roman" panose="02020603050405020304" pitchFamily="18" charset="0"/>
                  <a:ea typeface="黑体" panose="02010609060101010101" pitchFamily="49" charset="-122"/>
                </a:endParaRPr>
              </a:p>
            </p:txBody>
          </p:sp>
        </p:grpSp>
        <p:pic>
          <p:nvPicPr>
            <p:cNvPr id="20" name="图片 19"/>
            <p:cNvPicPr>
              <a:picLocks noChangeAspect="1"/>
            </p:cNvPicPr>
            <p:nvPr/>
          </p:nvPicPr>
          <p:blipFill rotWithShape="1">
            <a:blip r:embed="rId3"/>
            <a:srcRect l="16132" t="5926" r="15782" b="5324"/>
            <a:stretch>
              <a:fillRect/>
            </a:stretch>
          </p:blipFill>
          <p:spPr>
            <a:xfrm>
              <a:off x="8524240" y="3978557"/>
              <a:ext cx="3083497" cy="2368214"/>
            </a:xfrm>
            <a:prstGeom prst="rect">
              <a:avLst/>
            </a:prstGeom>
          </p:spPr>
        </p:pic>
        <p:sp>
          <p:nvSpPr>
            <p:cNvPr id="27" name="对话气泡: 圆角矩形 26"/>
            <p:cNvSpPr/>
            <p:nvPr/>
          </p:nvSpPr>
          <p:spPr>
            <a:xfrm>
              <a:off x="6812531" y="5250397"/>
              <a:ext cx="1711709" cy="691829"/>
            </a:xfrm>
            <a:prstGeom prst="wedgeRoundRectCallout">
              <a:avLst>
                <a:gd name="adj1" fmla="val 140247"/>
                <a:gd name="adj2" fmla="val -90290"/>
                <a:gd name="adj3" fmla="val 16667"/>
              </a:avLst>
            </a:prstGeom>
            <a:solidFill>
              <a:srgbClr val="FFFFFF"/>
            </a:solidFill>
            <a:ln w="19050">
              <a:solidFill>
                <a:srgbClr val="33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3366FF"/>
                  </a:solidFill>
                </a:rPr>
                <a:t>CNKI</a:t>
              </a:r>
              <a:endParaRPr lang="en-US" altLang="zh-CN" sz="2000" dirty="0">
                <a:solidFill>
                  <a:srgbClr val="3366FF"/>
                </a:solidFill>
              </a:endParaRPr>
            </a:p>
            <a:p>
              <a:pPr algn="ctr"/>
              <a:r>
                <a:rPr lang="en-US" altLang="zh-CN" sz="2000" dirty="0">
                  <a:solidFill>
                    <a:srgbClr val="3366FF"/>
                  </a:solidFill>
                </a:rPr>
                <a:t>Shield</a:t>
              </a:r>
              <a:r>
                <a:rPr lang="zh-CN" altLang="en-US" sz="2000" dirty="0">
                  <a:solidFill>
                    <a:srgbClr val="3366FF"/>
                  </a:solidFill>
                </a:rPr>
                <a:t> </a:t>
              </a:r>
              <a:r>
                <a:rPr lang="en-US" altLang="zh-CN" sz="2000" dirty="0">
                  <a:solidFill>
                    <a:srgbClr val="3366FF"/>
                  </a:solidFill>
                </a:rPr>
                <a:t>TBM</a:t>
              </a:r>
              <a:endParaRPr lang="zh-CN" altLang="en-US" sz="2000" dirty="0">
                <a:solidFill>
                  <a:srgbClr val="3366FF"/>
                </a:solidFill>
              </a:endParaRPr>
            </a:p>
          </p:txBody>
        </p:sp>
      </p:grpSp>
      <p:sp>
        <p:nvSpPr>
          <p:cNvPr id="40" name="文本框 39"/>
          <p:cNvSpPr txBox="1"/>
          <p:nvPr/>
        </p:nvSpPr>
        <p:spPr>
          <a:xfrm>
            <a:off x="396240" y="6553835"/>
            <a:ext cx="5359790" cy="307777"/>
          </a:xfrm>
          <a:prstGeom prst="rect">
            <a:avLst/>
          </a:prstGeom>
          <a:noFill/>
        </p:spPr>
        <p:txBody>
          <a:bodyPr wrap="square" rtlCol="0">
            <a:spAutoFit/>
          </a:bodyPr>
          <a:lstStyle/>
          <a:p>
            <a:r>
              <a:rPr lang="en-US" altLang="zh-CN" sz="1400" i="1" dirty="0">
                <a:latin typeface="Times New Roman" panose="02020603050405020304" pitchFamily="18" charset="0"/>
                <a:ea typeface="宋体" pitchFamily="2" charset="-122"/>
              </a:rPr>
              <a:t>*</a:t>
            </a:r>
            <a:r>
              <a:rPr lang="zh-CN" altLang="en-US" sz="1400" i="1" dirty="0">
                <a:latin typeface="Times New Roman" panose="02020603050405020304" pitchFamily="18" charset="0"/>
                <a:ea typeface="宋体" pitchFamily="2" charset="-122"/>
              </a:rPr>
              <a:t>数据来源于</a:t>
            </a:r>
            <a:r>
              <a:rPr lang="en-US" altLang="zh-CN" sz="1400" i="1" dirty="0">
                <a:latin typeface="Times New Roman" panose="02020603050405020304" pitchFamily="18" charset="0"/>
                <a:ea typeface="宋体" pitchFamily="2" charset="-122"/>
              </a:rPr>
              <a:t>WOS</a:t>
            </a:r>
            <a:r>
              <a:rPr lang="zh-CN" altLang="en-US" sz="1400" i="1" dirty="0">
                <a:latin typeface="Times New Roman" panose="02020603050405020304" pitchFamily="18" charset="0"/>
                <a:ea typeface="宋体" pitchFamily="2" charset="-122"/>
              </a:rPr>
              <a:t>、</a:t>
            </a:r>
            <a:r>
              <a:rPr lang="en-US" altLang="zh-CN" sz="1400" i="1" dirty="0">
                <a:latin typeface="Times New Roman" panose="02020603050405020304" pitchFamily="18" charset="0"/>
                <a:ea typeface="宋体" pitchFamily="2" charset="-122"/>
              </a:rPr>
              <a:t>CNKI</a:t>
            </a:r>
            <a:r>
              <a:rPr lang="zh-CN" altLang="en-US" sz="1400" i="1" dirty="0">
                <a:latin typeface="Times New Roman" panose="02020603050405020304" pitchFamily="18" charset="0"/>
                <a:ea typeface="宋体" pitchFamily="2" charset="-122"/>
              </a:rPr>
              <a:t>和 </a:t>
            </a:r>
            <a:r>
              <a:rPr lang="en-US" altLang="zh-CN" sz="1400" i="1" dirty="0" err="1">
                <a:latin typeface="Times New Roman" panose="02020603050405020304" pitchFamily="18" charset="0"/>
                <a:ea typeface="宋体" pitchFamily="2" charset="-122"/>
              </a:rPr>
              <a:t>VOSviewer</a:t>
            </a:r>
            <a:r>
              <a:rPr lang="zh-CN" altLang="en-US" sz="1400" i="1" dirty="0">
                <a:latin typeface="Times New Roman" panose="02020603050405020304" pitchFamily="18" charset="0"/>
                <a:ea typeface="宋体" pitchFamily="2" charset="-122"/>
              </a:rPr>
              <a:t>，截至</a:t>
            </a:r>
            <a:r>
              <a:rPr lang="en-US" altLang="zh-CN" sz="1400" i="1" dirty="0">
                <a:latin typeface="Times New Roman" panose="02020603050405020304" pitchFamily="18" charset="0"/>
                <a:ea typeface="宋体" pitchFamily="2" charset="-122"/>
              </a:rPr>
              <a:t>2023</a:t>
            </a:r>
            <a:r>
              <a:rPr lang="zh-CN" altLang="en-US" sz="1400" i="1" dirty="0">
                <a:latin typeface="Times New Roman" panose="02020603050405020304" pitchFamily="18" charset="0"/>
                <a:ea typeface="宋体" pitchFamily="2" charset="-122"/>
              </a:rPr>
              <a:t>年</a:t>
            </a:r>
            <a:r>
              <a:rPr lang="en-US" altLang="zh-CN" sz="1400" i="1" dirty="0">
                <a:latin typeface="Times New Roman" panose="02020603050405020304" pitchFamily="18" charset="0"/>
                <a:ea typeface="宋体" pitchFamily="2" charset="-122"/>
              </a:rPr>
              <a:t>10</a:t>
            </a:r>
            <a:r>
              <a:rPr lang="zh-CN" altLang="en-US" sz="1400" i="1" dirty="0">
                <a:latin typeface="Times New Roman" panose="02020603050405020304" pitchFamily="18" charset="0"/>
                <a:ea typeface="宋体" pitchFamily="2" charset="-122"/>
              </a:rPr>
              <a:t>月</a:t>
            </a:r>
            <a:r>
              <a:rPr lang="en-US" altLang="zh-CN" sz="1400" i="1" dirty="0">
                <a:latin typeface="Times New Roman" panose="02020603050405020304" pitchFamily="18" charset="0"/>
                <a:ea typeface="宋体" pitchFamily="2" charset="-122"/>
              </a:rPr>
              <a:t>13</a:t>
            </a:r>
            <a:r>
              <a:rPr lang="zh-CN" altLang="en-US" sz="1400" i="1" dirty="0">
                <a:latin typeface="Times New Roman" panose="02020603050405020304" pitchFamily="18" charset="0"/>
                <a:ea typeface="宋体" pitchFamily="2" charset="-122"/>
              </a:rPr>
              <a:t>日。</a:t>
            </a:r>
            <a:endParaRPr lang="zh-CN" altLang="en-US" sz="1400" i="1" dirty="0">
              <a:latin typeface="Times New Roman" panose="02020603050405020304" pitchFamily="18" charset="0"/>
              <a:ea typeface="宋体" pitchFamily="2"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p>
            <a:fld id="{E93F98B2-3005-4B64-AA58-642B4DAC36DC}" type="slidenum">
              <a:rPr lang="zh-CN" altLang="en-US" smtClean="0"/>
            </a:fld>
            <a:endParaRPr lang="zh-CN" altLang="en-US" dirty="0"/>
          </a:p>
        </p:txBody>
      </p:sp>
      <p:sp>
        <p:nvSpPr>
          <p:cNvPr id="3" name="矩形 2"/>
          <p:cNvSpPr>
            <a:spLocks noChangeArrowheads="1"/>
          </p:cNvSpPr>
          <p:nvPr/>
        </p:nvSpPr>
        <p:spPr bwMode="auto">
          <a:xfrm>
            <a:off x="239713" y="152400"/>
            <a:ext cx="913288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zh-CN" sz="3600" b="1" dirty="0">
                <a:latin typeface="Times New Roman" panose="02020603050405020304" pitchFamily="18" charset="0"/>
                <a:ea typeface="黑体" panose="02010609060101010101" pitchFamily="49" charset="-122"/>
                <a:cs typeface="Times New Roman" panose="02020603050405020304" pitchFamily="18" charset="0"/>
              </a:rPr>
              <a:t>1  TBM</a:t>
            </a:r>
            <a:r>
              <a:rPr lang="zh-CN" altLang="en-US" sz="3600" b="1" dirty="0">
                <a:latin typeface="Times New Roman" panose="02020603050405020304" pitchFamily="18" charset="0"/>
                <a:ea typeface="黑体" panose="02010609060101010101" pitchFamily="49" charset="-122"/>
                <a:cs typeface="Times New Roman" panose="02020603050405020304" pitchFamily="18" charset="0"/>
              </a:rPr>
              <a:t>智能化掘进研究现状</a:t>
            </a:r>
            <a:endParaRPr lang="zh-CN" altLang="en-US" sz="3600" b="1" dirty="0">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23" name="组合 22"/>
          <p:cNvGrpSpPr/>
          <p:nvPr/>
        </p:nvGrpSpPr>
        <p:grpSpPr>
          <a:xfrm>
            <a:off x="480774" y="1055297"/>
            <a:ext cx="5394426" cy="5437578"/>
            <a:chOff x="480774" y="1055297"/>
            <a:chExt cx="5394426" cy="5437578"/>
          </a:xfrm>
        </p:grpSpPr>
        <p:pic>
          <p:nvPicPr>
            <p:cNvPr id="5" name="图片 4"/>
            <p:cNvPicPr>
              <a:picLocks noChangeAspect="1"/>
            </p:cNvPicPr>
            <p:nvPr/>
          </p:nvPicPr>
          <p:blipFill rotWithShape="1">
            <a:blip r:embed="rId1"/>
            <a:srcRect l="6776" t="27583" b="3402"/>
            <a:stretch>
              <a:fillRect/>
            </a:stretch>
          </p:blipFill>
          <p:spPr>
            <a:xfrm>
              <a:off x="528572" y="2956580"/>
              <a:ext cx="5095126" cy="2846123"/>
            </a:xfrm>
            <a:prstGeom prst="rect">
              <a:avLst/>
            </a:prstGeom>
          </p:spPr>
        </p:pic>
        <p:grpSp>
          <p:nvGrpSpPr>
            <p:cNvPr id="10" name="组合 9"/>
            <p:cNvGrpSpPr/>
            <p:nvPr/>
          </p:nvGrpSpPr>
          <p:grpSpPr>
            <a:xfrm>
              <a:off x="480774" y="6123543"/>
              <a:ext cx="5394426" cy="369332"/>
              <a:chOff x="618233" y="6372528"/>
              <a:chExt cx="5775312" cy="369332"/>
            </a:xfrm>
          </p:grpSpPr>
          <p:sp>
            <p:nvSpPr>
              <p:cNvPr id="11" name="矩形: 圆角 10"/>
              <p:cNvSpPr/>
              <p:nvPr/>
            </p:nvSpPr>
            <p:spPr>
              <a:xfrm>
                <a:off x="618233" y="6384281"/>
                <a:ext cx="5775312"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12" name="文本框 11"/>
              <p:cNvSpPr txBox="1"/>
              <p:nvPr/>
            </p:nvSpPr>
            <p:spPr>
              <a:xfrm>
                <a:off x="1060957" y="6372528"/>
                <a:ext cx="4889865" cy="369332"/>
              </a:xfrm>
              <a:prstGeom prst="rect">
                <a:avLst/>
              </a:prstGeom>
              <a:noFill/>
            </p:spPr>
            <p:txBody>
              <a:bodyPr wrap="square" rtlCol="0">
                <a:spAutoFit/>
              </a:bodyPr>
              <a:lstStyle/>
              <a:p>
                <a:pPr algn="ctr"/>
                <a:r>
                  <a:rPr lang="zh-CN" altLang="en-US" dirty="0">
                    <a:solidFill>
                      <a:srgbClr val="FFFFFF"/>
                    </a:solidFill>
                    <a:latin typeface="Times New Roman" panose="02020603050405020304" pitchFamily="18" charset="0"/>
                    <a:ea typeface="黑体" panose="02010609060101010101" pitchFamily="49" charset="-122"/>
                  </a:rPr>
                  <a:t>“预测目标”类关键词统计</a:t>
                </a:r>
                <a:endParaRPr lang="zh-CN" altLang="en-US" dirty="0">
                  <a:solidFill>
                    <a:srgbClr val="FFFFFF"/>
                  </a:solidFill>
                  <a:latin typeface="Times New Roman" panose="02020603050405020304" pitchFamily="18" charset="0"/>
                  <a:ea typeface="黑体" panose="02010609060101010101" pitchFamily="49" charset="-122"/>
                </a:endParaRPr>
              </a:p>
            </p:txBody>
          </p:sp>
        </p:grpSp>
        <p:sp>
          <p:nvSpPr>
            <p:cNvPr id="17" name="文本框 16"/>
            <p:cNvSpPr txBox="1"/>
            <p:nvPr/>
          </p:nvSpPr>
          <p:spPr>
            <a:xfrm>
              <a:off x="508000" y="1055297"/>
              <a:ext cx="5232400" cy="1880579"/>
            </a:xfrm>
            <a:prstGeom prst="rect">
              <a:avLst/>
            </a:prstGeom>
            <a:noFill/>
            <a:ln w="19050">
              <a:noFill/>
              <a:prstDash val="dash"/>
            </a:ln>
          </p:spPr>
          <p:txBody>
            <a:bodyPr wrap="square" rtlCol="0">
              <a:spAutoFit/>
            </a:bodyPr>
            <a:lstStyle/>
            <a:p>
              <a:pPr marL="342900" indent="-342900" algn="just">
                <a:lnSpc>
                  <a:spcPct val="150000"/>
                </a:lnSpc>
                <a:buFont typeface="Wingdings" panose="05000000000000000000" pitchFamily="2" charset="2"/>
                <a:buChar char="Ø"/>
              </a:pPr>
              <a:r>
                <a:rPr lang="zh-CN" altLang="en-US" sz="2000" b="1" dirty="0">
                  <a:latin typeface="Times New Roman" panose="02020603050405020304" pitchFamily="18" charset="0"/>
                  <a:ea typeface="黑体" panose="02010609060101010101" pitchFamily="49" charset="-122"/>
                </a:rPr>
                <a:t>“预测目标”类关键词年频次统计</a:t>
              </a:r>
              <a:endParaRPr lang="en-US" altLang="zh-CN" sz="2000" b="1" dirty="0">
                <a:latin typeface="Times New Roman" panose="02020603050405020304" pitchFamily="18" charset="0"/>
                <a:ea typeface="黑体" panose="02010609060101010101" pitchFamily="49" charset="-122"/>
              </a:endParaRPr>
            </a:p>
            <a:p>
              <a:pPr marL="467995" algn="just">
                <a:lnSpc>
                  <a:spcPct val="150000"/>
                </a:lnSpc>
              </a:pPr>
              <a:r>
                <a:rPr lang="zh-CN" altLang="en-US" sz="2000" dirty="0">
                  <a:latin typeface="Times New Roman" panose="02020603050405020304" pitchFamily="18" charset="0"/>
                  <a:ea typeface="黑体" panose="02010609060101010101" pitchFamily="49" charset="-122"/>
                </a:rPr>
                <a:t>刀具磨损是一直以来的研究热点。从</a:t>
              </a:r>
              <a:r>
                <a:rPr lang="en-US" altLang="zh-CN" sz="2000" dirty="0">
                  <a:latin typeface="Times New Roman" panose="02020603050405020304" pitchFamily="18" charset="0"/>
                  <a:ea typeface="黑体" panose="02010609060101010101" pitchFamily="49" charset="-122"/>
                </a:rPr>
                <a:t>20</a:t>
              </a:r>
              <a:r>
                <a:rPr lang="zh-CN" altLang="en-US" sz="2000" dirty="0">
                  <a:latin typeface="Times New Roman" panose="02020603050405020304" pitchFamily="18" charset="0"/>
                  <a:ea typeface="黑体" panose="02010609060101010101" pitchFamily="49" charset="-122"/>
                </a:rPr>
                <a:t>年以来，</a:t>
              </a:r>
              <a:r>
                <a:rPr lang="zh-CN" altLang="en-US" sz="2000" b="1" dirty="0">
                  <a:solidFill>
                    <a:srgbClr val="FF0000"/>
                  </a:solidFill>
                  <a:latin typeface="Times New Roman" panose="02020603050405020304" pitchFamily="18" charset="0"/>
                  <a:ea typeface="黑体" panose="02010609060101010101" pitchFamily="49" charset="-122"/>
                </a:rPr>
                <a:t>参数预测</a:t>
              </a:r>
              <a:r>
                <a:rPr lang="zh-CN" altLang="en-US" sz="2000" dirty="0">
                  <a:latin typeface="Times New Roman" panose="02020603050405020304" pitchFamily="18" charset="0"/>
                  <a:ea typeface="黑体" panose="02010609060101010101" pitchFamily="49" charset="-122"/>
                </a:rPr>
                <a:t>、</a:t>
              </a:r>
              <a:r>
                <a:rPr lang="zh-CN" altLang="en-US" sz="2000" b="1" dirty="0">
                  <a:solidFill>
                    <a:srgbClr val="FF0000"/>
                  </a:solidFill>
                  <a:latin typeface="Times New Roman" panose="02020603050405020304" pitchFamily="18" charset="0"/>
                  <a:ea typeface="黑体" panose="02010609060101010101" pitchFamily="49" charset="-122"/>
                </a:rPr>
                <a:t>围岩分类</a:t>
              </a:r>
              <a:r>
                <a:rPr lang="zh-CN" altLang="en-US" sz="2000" dirty="0">
                  <a:latin typeface="Times New Roman" panose="02020603050405020304" pitchFamily="18" charset="0"/>
                  <a:ea typeface="黑体" panose="02010609060101010101" pitchFamily="49" charset="-122"/>
                </a:rPr>
                <a:t>以及</a:t>
              </a:r>
              <a:r>
                <a:rPr lang="zh-CN" altLang="en-US" sz="2000" b="1" dirty="0">
                  <a:solidFill>
                    <a:srgbClr val="FF0000"/>
                  </a:solidFill>
                  <a:latin typeface="Times New Roman" panose="02020603050405020304" pitchFamily="18" charset="0"/>
                  <a:ea typeface="黑体" panose="02010609060101010101" pitchFamily="49" charset="-122"/>
                </a:rPr>
                <a:t>不良地质识别</a:t>
              </a:r>
              <a:r>
                <a:rPr lang="zh-CN" altLang="en-US" sz="2000" dirty="0">
                  <a:latin typeface="Times New Roman" panose="02020603050405020304" pitchFamily="18" charset="0"/>
                  <a:ea typeface="黑体" panose="02010609060101010101" pitchFamily="49" charset="-122"/>
                </a:rPr>
                <a:t>等研究成为趋势。</a:t>
              </a:r>
              <a:endParaRPr lang="en-US" altLang="zh-CN" sz="2000" dirty="0">
                <a:latin typeface="Times New Roman" panose="02020603050405020304" pitchFamily="18" charset="0"/>
                <a:ea typeface="黑体" panose="02010609060101010101" pitchFamily="49" charset="-122"/>
              </a:endParaRPr>
            </a:p>
          </p:txBody>
        </p:sp>
        <p:sp>
          <p:nvSpPr>
            <p:cNvPr id="20" name="矩形 19"/>
            <p:cNvSpPr/>
            <p:nvPr/>
          </p:nvSpPr>
          <p:spPr>
            <a:xfrm>
              <a:off x="480774" y="1055297"/>
              <a:ext cx="5394426" cy="5079999"/>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6323613" y="1053954"/>
            <a:ext cx="5394426" cy="5438921"/>
            <a:chOff x="6313453" y="1053954"/>
            <a:chExt cx="5394426" cy="5438921"/>
          </a:xfrm>
        </p:grpSpPr>
        <p:pic>
          <p:nvPicPr>
            <p:cNvPr id="7" name="图片 6"/>
            <p:cNvPicPr>
              <a:picLocks noChangeAspect="1"/>
            </p:cNvPicPr>
            <p:nvPr/>
          </p:nvPicPr>
          <p:blipFill rotWithShape="1">
            <a:blip r:embed="rId2"/>
            <a:srcRect t="8744" b="6219"/>
            <a:stretch>
              <a:fillRect/>
            </a:stretch>
          </p:blipFill>
          <p:spPr>
            <a:xfrm>
              <a:off x="6394466" y="2934533"/>
              <a:ext cx="5232400" cy="3284909"/>
            </a:xfrm>
            <a:prstGeom prst="rect">
              <a:avLst/>
            </a:prstGeom>
          </p:spPr>
        </p:pic>
        <p:grpSp>
          <p:nvGrpSpPr>
            <p:cNvPr id="13" name="组合 12"/>
            <p:cNvGrpSpPr/>
            <p:nvPr/>
          </p:nvGrpSpPr>
          <p:grpSpPr>
            <a:xfrm>
              <a:off x="6313453" y="6123543"/>
              <a:ext cx="5394426" cy="369332"/>
              <a:chOff x="618233" y="6372528"/>
              <a:chExt cx="5775312" cy="369332"/>
            </a:xfrm>
          </p:grpSpPr>
          <p:sp>
            <p:nvSpPr>
              <p:cNvPr id="14" name="矩形: 圆角 13"/>
              <p:cNvSpPr/>
              <p:nvPr/>
            </p:nvSpPr>
            <p:spPr>
              <a:xfrm>
                <a:off x="618233" y="6384281"/>
                <a:ext cx="5775312"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15" name="文本框 14"/>
              <p:cNvSpPr txBox="1"/>
              <p:nvPr/>
            </p:nvSpPr>
            <p:spPr>
              <a:xfrm>
                <a:off x="1060957" y="6372528"/>
                <a:ext cx="4889865" cy="369332"/>
              </a:xfrm>
              <a:prstGeom prst="rect">
                <a:avLst/>
              </a:prstGeom>
              <a:noFill/>
            </p:spPr>
            <p:txBody>
              <a:bodyPr wrap="square" rtlCol="0">
                <a:spAutoFit/>
              </a:bodyPr>
              <a:lstStyle/>
              <a:p>
                <a:pPr algn="ctr"/>
                <a:r>
                  <a:rPr lang="zh-CN" altLang="en-US" dirty="0">
                    <a:solidFill>
                      <a:srgbClr val="FFFFFF"/>
                    </a:solidFill>
                    <a:latin typeface="Times New Roman" panose="02020603050405020304" pitchFamily="18" charset="0"/>
                    <a:ea typeface="黑体" panose="02010609060101010101" pitchFamily="49" charset="-122"/>
                  </a:rPr>
                  <a:t>“算法模型”类关键词统计</a:t>
                </a:r>
                <a:endParaRPr lang="zh-CN" altLang="en-US" dirty="0">
                  <a:solidFill>
                    <a:srgbClr val="FFFFFF"/>
                  </a:solidFill>
                  <a:latin typeface="Times New Roman" panose="02020603050405020304" pitchFamily="18" charset="0"/>
                  <a:ea typeface="黑体" panose="02010609060101010101" pitchFamily="49" charset="-122"/>
                </a:endParaRPr>
              </a:p>
            </p:txBody>
          </p:sp>
        </p:grpSp>
        <p:sp>
          <p:nvSpPr>
            <p:cNvPr id="19" name="文本框 18"/>
            <p:cNvSpPr txBox="1"/>
            <p:nvPr/>
          </p:nvSpPr>
          <p:spPr>
            <a:xfrm>
              <a:off x="6313453" y="1053954"/>
              <a:ext cx="5232400" cy="1880579"/>
            </a:xfrm>
            <a:prstGeom prst="rect">
              <a:avLst/>
            </a:prstGeom>
            <a:noFill/>
            <a:ln w="19050">
              <a:noFill/>
              <a:prstDash val="dash"/>
            </a:ln>
          </p:spPr>
          <p:txBody>
            <a:bodyPr wrap="square" rtlCol="0">
              <a:spAutoFit/>
            </a:bodyPr>
            <a:lstStyle/>
            <a:p>
              <a:pPr marL="342900" indent="-342900" algn="just">
                <a:lnSpc>
                  <a:spcPct val="150000"/>
                </a:lnSpc>
                <a:buFont typeface="Wingdings" panose="05000000000000000000" pitchFamily="2" charset="2"/>
                <a:buChar char="Ø"/>
              </a:pPr>
              <a:r>
                <a:rPr lang="zh-CN" altLang="en-US" sz="2000" b="1" dirty="0">
                  <a:latin typeface="Times New Roman" panose="02020603050405020304" pitchFamily="18" charset="0"/>
                  <a:ea typeface="黑体" panose="02010609060101010101" pitchFamily="49" charset="-122"/>
                </a:rPr>
                <a:t>“模型算法”类关键词年频次统计</a:t>
              </a:r>
              <a:endParaRPr lang="en-US" altLang="zh-CN" sz="2000" b="1" dirty="0">
                <a:latin typeface="Times New Roman" panose="02020603050405020304" pitchFamily="18" charset="0"/>
                <a:ea typeface="黑体" panose="02010609060101010101" pitchFamily="49" charset="-122"/>
              </a:endParaRPr>
            </a:p>
            <a:p>
              <a:pPr marL="467995" algn="just">
                <a:lnSpc>
                  <a:spcPct val="150000"/>
                </a:lnSpc>
              </a:pPr>
              <a:r>
                <a:rPr lang="en-US" altLang="zh-CN" sz="2000" dirty="0">
                  <a:latin typeface="Times New Roman" panose="02020603050405020304" pitchFamily="18" charset="0"/>
                  <a:ea typeface="黑体" panose="02010609060101010101" pitchFamily="49" charset="-122"/>
                </a:rPr>
                <a:t>ANN</a:t>
              </a:r>
              <a:r>
                <a:rPr lang="zh-CN" altLang="en-US" sz="2000" dirty="0">
                  <a:latin typeface="Times New Roman" panose="02020603050405020304" pitchFamily="18" charset="0"/>
                  <a:ea typeface="黑体" panose="02010609060101010101" pitchFamily="49" charset="-122"/>
                </a:rPr>
                <a:t>和</a:t>
              </a:r>
              <a:r>
                <a:rPr lang="en-US" altLang="zh-CN" sz="2000" dirty="0">
                  <a:latin typeface="Times New Roman" panose="02020603050405020304" pitchFamily="18" charset="0"/>
                  <a:ea typeface="黑体" panose="02010609060101010101" pitchFamily="49" charset="-122"/>
                </a:rPr>
                <a:t>SVM</a:t>
              </a:r>
              <a:r>
                <a:rPr lang="zh-CN" altLang="en-US" sz="2000" dirty="0">
                  <a:latin typeface="Times New Roman" panose="02020603050405020304" pitchFamily="18" charset="0"/>
                  <a:ea typeface="黑体" panose="02010609060101010101" pitchFamily="49" charset="-122"/>
                </a:rPr>
                <a:t>一直以来被广泛使用。近年来，模型朝着</a:t>
              </a:r>
              <a:r>
                <a:rPr lang="zh-CN" altLang="en-US" sz="2000" b="1" dirty="0">
                  <a:solidFill>
                    <a:srgbClr val="FF0000"/>
                  </a:solidFill>
                  <a:latin typeface="Times New Roman" panose="02020603050405020304" pitchFamily="18" charset="0"/>
                  <a:ea typeface="黑体" panose="02010609060101010101" pitchFamily="49" charset="-122"/>
                </a:rPr>
                <a:t>深度化</a:t>
              </a:r>
              <a:r>
                <a:rPr lang="zh-CN" altLang="en-US" sz="2000" dirty="0">
                  <a:latin typeface="Times New Roman" panose="02020603050405020304" pitchFamily="18" charset="0"/>
                  <a:ea typeface="黑体" panose="02010609060101010101" pitchFamily="49" charset="-122"/>
                </a:rPr>
                <a:t>、</a:t>
              </a:r>
              <a:r>
                <a:rPr lang="zh-CN" altLang="en-US" sz="2000" b="1" dirty="0">
                  <a:solidFill>
                    <a:srgbClr val="FF0000"/>
                  </a:solidFill>
                  <a:latin typeface="Times New Roman" panose="02020603050405020304" pitchFamily="18" charset="0"/>
                  <a:ea typeface="黑体" panose="02010609060101010101" pitchFamily="49" charset="-122"/>
                </a:rPr>
                <a:t>集成化</a:t>
              </a:r>
              <a:r>
                <a:rPr lang="zh-CN" altLang="en-US" sz="2000" dirty="0">
                  <a:latin typeface="Times New Roman" panose="02020603050405020304" pitchFamily="18" charset="0"/>
                  <a:ea typeface="黑体" panose="02010609060101010101" pitchFamily="49" charset="-122"/>
                </a:rPr>
                <a:t>的趋势发展。同时引入多种算法优化模型。</a:t>
              </a:r>
              <a:endParaRPr lang="en-US" altLang="zh-CN" sz="2000" dirty="0">
                <a:latin typeface="Times New Roman" panose="02020603050405020304" pitchFamily="18" charset="0"/>
                <a:ea typeface="黑体" panose="02010609060101010101" pitchFamily="49" charset="-122"/>
              </a:endParaRPr>
            </a:p>
          </p:txBody>
        </p:sp>
        <p:sp>
          <p:nvSpPr>
            <p:cNvPr id="21" name="矩形 20"/>
            <p:cNvSpPr/>
            <p:nvPr/>
          </p:nvSpPr>
          <p:spPr>
            <a:xfrm>
              <a:off x="6313453" y="1055297"/>
              <a:ext cx="5394426" cy="5079999"/>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文本框 24"/>
          <p:cNvSpPr txBox="1"/>
          <p:nvPr/>
        </p:nvSpPr>
        <p:spPr>
          <a:xfrm>
            <a:off x="396240" y="6553835"/>
            <a:ext cx="5359790" cy="307777"/>
          </a:xfrm>
          <a:prstGeom prst="rect">
            <a:avLst/>
          </a:prstGeom>
          <a:noFill/>
        </p:spPr>
        <p:txBody>
          <a:bodyPr wrap="square" rtlCol="0">
            <a:spAutoFit/>
          </a:bodyPr>
          <a:lstStyle/>
          <a:p>
            <a:r>
              <a:rPr lang="en-US" altLang="zh-CN" sz="1400" i="1" dirty="0">
                <a:latin typeface="Times New Roman" panose="02020603050405020304" pitchFamily="18" charset="0"/>
                <a:ea typeface="宋体" pitchFamily="2" charset="-122"/>
              </a:rPr>
              <a:t>*</a:t>
            </a:r>
            <a:r>
              <a:rPr lang="zh-CN" altLang="en-US" sz="1400" i="1" dirty="0">
                <a:latin typeface="Times New Roman" panose="02020603050405020304" pitchFamily="18" charset="0"/>
                <a:ea typeface="宋体" pitchFamily="2" charset="-122"/>
              </a:rPr>
              <a:t>数据来源于</a:t>
            </a:r>
            <a:r>
              <a:rPr lang="en-US" altLang="zh-CN" sz="1400" i="1" dirty="0">
                <a:latin typeface="Times New Roman" panose="02020603050405020304" pitchFamily="18" charset="0"/>
                <a:ea typeface="宋体" pitchFamily="2" charset="-122"/>
              </a:rPr>
              <a:t>WOS</a:t>
            </a:r>
            <a:r>
              <a:rPr lang="zh-CN" altLang="en-US" sz="1400" i="1" dirty="0">
                <a:latin typeface="Times New Roman" panose="02020603050405020304" pitchFamily="18" charset="0"/>
                <a:ea typeface="宋体" pitchFamily="2" charset="-122"/>
              </a:rPr>
              <a:t>和 </a:t>
            </a:r>
            <a:r>
              <a:rPr lang="en-US" altLang="zh-CN" sz="1400" i="1" dirty="0" err="1">
                <a:latin typeface="Times New Roman" panose="02020603050405020304" pitchFamily="18" charset="0"/>
                <a:ea typeface="宋体" pitchFamily="2" charset="-122"/>
              </a:rPr>
              <a:t>Bibliometrix</a:t>
            </a:r>
            <a:r>
              <a:rPr lang="zh-CN" altLang="en-US" sz="1400" i="1" dirty="0">
                <a:latin typeface="Times New Roman" panose="02020603050405020304" pitchFamily="18" charset="0"/>
                <a:ea typeface="宋体" pitchFamily="2" charset="-122"/>
              </a:rPr>
              <a:t>，截至</a:t>
            </a:r>
            <a:r>
              <a:rPr lang="en-US" altLang="zh-CN" sz="1400" i="1" dirty="0">
                <a:latin typeface="Times New Roman" panose="02020603050405020304" pitchFamily="18" charset="0"/>
                <a:ea typeface="宋体" pitchFamily="2" charset="-122"/>
              </a:rPr>
              <a:t>2023</a:t>
            </a:r>
            <a:r>
              <a:rPr lang="zh-CN" altLang="en-US" sz="1400" i="1" dirty="0">
                <a:latin typeface="Times New Roman" panose="02020603050405020304" pitchFamily="18" charset="0"/>
                <a:ea typeface="宋体" pitchFamily="2" charset="-122"/>
              </a:rPr>
              <a:t>年</a:t>
            </a:r>
            <a:r>
              <a:rPr lang="en-US" altLang="zh-CN" sz="1400" i="1" dirty="0">
                <a:latin typeface="Times New Roman" panose="02020603050405020304" pitchFamily="18" charset="0"/>
                <a:ea typeface="宋体" pitchFamily="2" charset="-122"/>
              </a:rPr>
              <a:t>10</a:t>
            </a:r>
            <a:r>
              <a:rPr lang="zh-CN" altLang="en-US" sz="1400" i="1" dirty="0">
                <a:latin typeface="Times New Roman" panose="02020603050405020304" pitchFamily="18" charset="0"/>
                <a:ea typeface="宋体" pitchFamily="2" charset="-122"/>
              </a:rPr>
              <a:t>月</a:t>
            </a:r>
            <a:r>
              <a:rPr lang="en-US" altLang="zh-CN" sz="1400" i="1" dirty="0">
                <a:latin typeface="Times New Roman" panose="02020603050405020304" pitchFamily="18" charset="0"/>
                <a:ea typeface="宋体" pitchFamily="2" charset="-122"/>
              </a:rPr>
              <a:t>13</a:t>
            </a:r>
            <a:r>
              <a:rPr lang="zh-CN" altLang="en-US" sz="1400" i="1" dirty="0">
                <a:latin typeface="Times New Roman" panose="02020603050405020304" pitchFamily="18" charset="0"/>
                <a:ea typeface="宋体" pitchFamily="2" charset="-122"/>
              </a:rPr>
              <a:t>日。</a:t>
            </a:r>
            <a:endParaRPr lang="zh-CN" altLang="en-US" sz="1400" i="1" dirty="0">
              <a:latin typeface="Times New Roman" panose="02020603050405020304" pitchFamily="18" charset="0"/>
              <a:ea typeface="宋体" pitchFamily="2"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3"/>
          <p:cNvSpPr txBox="1">
            <a:spLocks noChangeArrowheads="1"/>
          </p:cNvSpPr>
          <p:nvPr/>
        </p:nvSpPr>
        <p:spPr bwMode="auto">
          <a:xfrm>
            <a:off x="1524000" y="2279650"/>
            <a:ext cx="914400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20000"/>
              </a:spcBef>
              <a:buFont typeface="Arial" panose="020B0704020202020204" pitchFamily="34" charset="0"/>
              <a:buNone/>
            </a:pPr>
            <a:r>
              <a:rPr lang="en-US" altLang="zh-CN" sz="60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02</a:t>
            </a:r>
            <a:r>
              <a:rPr lang="en-US" altLang="zh-CN" sz="5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5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数据预处理</a:t>
            </a:r>
            <a:endParaRPr lang="zh-CN" altLang="en-US" sz="5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6617817" y="2544823"/>
            <a:ext cx="786377" cy="414922"/>
          </a:xfrm>
          <a:prstGeom prst="rect">
            <a:avLst/>
          </a:prstGeom>
          <a:noFill/>
          <a:ln w="19050">
            <a:noFill/>
            <a:prstDash val="dash"/>
          </a:ln>
        </p:spPr>
        <p:txBody>
          <a:bodyPr wrap="square" rtlCol="0">
            <a:spAutoFit/>
          </a:bodyPr>
          <a:lstStyle/>
          <a:p>
            <a:pPr algn="just">
              <a:lnSpc>
                <a:spcPct val="150000"/>
              </a:lnSpc>
            </a:pPr>
            <a:r>
              <a:rPr lang="zh-CN" altLang="en-US" sz="1600" dirty="0">
                <a:solidFill>
                  <a:srgbClr val="2105ED"/>
                </a:solidFill>
                <a:latin typeface="Times New Roman" panose="02020603050405020304" pitchFamily="18" charset="0"/>
                <a:ea typeface="黑体" panose="02010609060101010101" pitchFamily="49" charset="-122"/>
              </a:rPr>
              <a:t>剔除</a:t>
            </a:r>
            <a:endParaRPr lang="zh-CN" altLang="en-US" sz="1600" dirty="0">
              <a:solidFill>
                <a:srgbClr val="2105ED"/>
              </a:solidFill>
              <a:latin typeface="Times New Roman" panose="02020603050405020304" pitchFamily="18" charset="0"/>
              <a:ea typeface="黑体" panose="02010609060101010101" pitchFamily="49" charset="-122"/>
            </a:endParaRPr>
          </a:p>
        </p:txBody>
      </p:sp>
      <p:sp>
        <p:nvSpPr>
          <p:cNvPr id="17" name="文本框 16"/>
          <p:cNvSpPr txBox="1"/>
          <p:nvPr/>
        </p:nvSpPr>
        <p:spPr>
          <a:xfrm>
            <a:off x="4364274" y="2544823"/>
            <a:ext cx="775334" cy="414922"/>
          </a:xfrm>
          <a:prstGeom prst="rect">
            <a:avLst/>
          </a:prstGeom>
          <a:noFill/>
          <a:ln w="19050">
            <a:noFill/>
            <a:prstDash val="dash"/>
          </a:ln>
        </p:spPr>
        <p:txBody>
          <a:bodyPr wrap="square" rtlCol="0">
            <a:spAutoFit/>
          </a:bodyPr>
          <a:lstStyle/>
          <a:p>
            <a:pPr algn="just">
              <a:lnSpc>
                <a:spcPct val="150000"/>
              </a:lnSpc>
            </a:pPr>
            <a:r>
              <a:rPr lang="zh-CN" altLang="en-US" sz="1600" dirty="0">
                <a:solidFill>
                  <a:srgbClr val="2105ED"/>
                </a:solidFill>
                <a:latin typeface="Times New Roman" panose="02020603050405020304" pitchFamily="18" charset="0"/>
                <a:ea typeface="黑体" panose="02010609060101010101" pitchFamily="49" charset="-122"/>
              </a:rPr>
              <a:t>剔除</a:t>
            </a:r>
            <a:endParaRPr lang="zh-CN" altLang="en-US" sz="1600" dirty="0">
              <a:solidFill>
                <a:srgbClr val="2105ED"/>
              </a:solidFill>
              <a:latin typeface="Times New Roman" panose="02020603050405020304" pitchFamily="18" charset="0"/>
              <a:ea typeface="黑体" panose="02010609060101010101" pitchFamily="49" charset="-122"/>
            </a:endParaRPr>
          </a:p>
        </p:txBody>
      </p:sp>
      <p:sp>
        <p:nvSpPr>
          <p:cNvPr id="55" name="文本框 54"/>
          <p:cNvSpPr txBox="1"/>
          <p:nvPr/>
        </p:nvSpPr>
        <p:spPr>
          <a:xfrm>
            <a:off x="396240" y="872417"/>
            <a:ext cx="7670800" cy="1537409"/>
          </a:xfrm>
          <a:prstGeom prst="rect">
            <a:avLst/>
          </a:prstGeom>
          <a:noFill/>
          <a:ln w="19050">
            <a:noFill/>
            <a:prstDash val="dash"/>
          </a:ln>
        </p:spPr>
        <p:txBody>
          <a:bodyPr wrap="square" rtlCol="0">
            <a:spAutoFit/>
          </a:bodyPr>
          <a:lstStyle/>
          <a:p>
            <a:pPr marL="342900" indent="-342900" algn="just">
              <a:lnSpc>
                <a:spcPct val="150000"/>
              </a:lnSpc>
              <a:buFont typeface="Wingdings" panose="05000000000000000000" pitchFamily="2" charset="2"/>
              <a:buChar char="Ø"/>
            </a:pPr>
            <a:r>
              <a:rPr lang="zh-CN" altLang="en-US" sz="2000" b="1" dirty="0">
                <a:latin typeface="Times New Roman" panose="02020603050405020304" pitchFamily="18" charset="0"/>
                <a:ea typeface="黑体" panose="02010609060101010101" pitchFamily="49" charset="-122"/>
              </a:rPr>
              <a:t>采用以天为单位的原始数据自行提取掘进循环</a:t>
            </a:r>
            <a:endParaRPr lang="en-US" altLang="zh-CN" sz="2000" b="1" dirty="0">
              <a:latin typeface="Times New Roman" panose="02020603050405020304" pitchFamily="18" charset="0"/>
              <a:ea typeface="黑体" panose="02010609060101010101" pitchFamily="49" charset="-122"/>
            </a:endParaRPr>
          </a:p>
          <a:p>
            <a:pPr algn="just">
              <a:lnSpc>
                <a:spcPct val="150000"/>
              </a:lnSpc>
            </a:pPr>
            <a:r>
              <a:rPr lang="en-US" altLang="zh-CN" sz="2000" b="1" dirty="0">
                <a:solidFill>
                  <a:srgbClr val="2105ED"/>
                </a:solidFill>
                <a:latin typeface="Times New Roman" panose="02020603050405020304" pitchFamily="18" charset="0"/>
                <a:ea typeface="黑体" panose="02010609060101010101" pitchFamily="49" charset="-122"/>
              </a:rPr>
              <a:t>Step1</a:t>
            </a:r>
            <a:r>
              <a:rPr lang="en-US" altLang="zh-CN" sz="2000" dirty="0">
                <a:latin typeface="Times New Roman" panose="02020603050405020304" pitchFamily="18" charset="0"/>
                <a:ea typeface="黑体" panose="02010609060101010101" pitchFamily="49" charset="-122"/>
              </a:rPr>
              <a:t> </a:t>
            </a:r>
            <a:r>
              <a:rPr lang="zh-CN" altLang="en-US" sz="2000" dirty="0">
                <a:latin typeface="Times New Roman" panose="02020603050405020304" pitchFamily="18" charset="0"/>
                <a:ea typeface="黑体" panose="02010609060101010101" pitchFamily="49" charset="-122"/>
              </a:rPr>
              <a:t>构建判别函数剔除停机数据</a:t>
            </a:r>
            <a:endParaRPr lang="en-US" altLang="zh-CN" sz="2000" dirty="0">
              <a:latin typeface="Times New Roman" panose="02020603050405020304" pitchFamily="18" charset="0"/>
              <a:ea typeface="黑体" panose="02010609060101010101" pitchFamily="49" charset="-122"/>
            </a:endParaRPr>
          </a:p>
          <a:p>
            <a:pPr algn="just">
              <a:lnSpc>
                <a:spcPct val="200000"/>
              </a:lnSpc>
            </a:pPr>
            <a:r>
              <a:rPr lang="en-US" altLang="zh-CN" sz="2000" dirty="0">
                <a:latin typeface="Times New Roman" panose="02020603050405020304" pitchFamily="18" charset="0"/>
                <a:ea typeface="黑体" panose="02010609060101010101" pitchFamily="49" charset="-122"/>
              </a:rPr>
              <a:t>	</a:t>
            </a:r>
            <a:endParaRPr lang="en-US" altLang="zh-CN" sz="2000" dirty="0">
              <a:latin typeface="Times New Roman" panose="02020603050405020304" pitchFamily="18" charset="0"/>
              <a:ea typeface="黑体" panose="02010609060101010101" pitchFamily="49" charset="-122"/>
            </a:endParaRPr>
          </a:p>
        </p:txBody>
      </p:sp>
      <p:sp>
        <p:nvSpPr>
          <p:cNvPr id="4" name="矩形 2"/>
          <p:cNvSpPr>
            <a:spLocks noChangeArrowheads="1"/>
          </p:cNvSpPr>
          <p:nvPr/>
        </p:nvSpPr>
        <p:spPr bwMode="auto">
          <a:xfrm>
            <a:off x="239713" y="152400"/>
            <a:ext cx="913288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zh-CN" sz="3600" b="1" dirty="0">
                <a:latin typeface="Times New Roman" panose="02020603050405020304" pitchFamily="18" charset="0"/>
                <a:ea typeface="黑体" panose="02010609060101010101" pitchFamily="49" charset="-122"/>
                <a:cs typeface="Times New Roman" panose="02020603050405020304" pitchFamily="18" charset="0"/>
              </a:rPr>
              <a:t>2.1  </a:t>
            </a:r>
            <a:r>
              <a:rPr lang="zh-CN" altLang="en-US" sz="3600" b="1" dirty="0">
                <a:latin typeface="Times New Roman" panose="02020603050405020304" pitchFamily="18" charset="0"/>
                <a:ea typeface="黑体" panose="02010609060101010101" pitchFamily="49" charset="-122"/>
                <a:cs typeface="Times New Roman" panose="02020603050405020304" pitchFamily="18" charset="0"/>
              </a:rPr>
              <a:t>掘进循环提取</a:t>
            </a:r>
            <a:endParaRPr lang="zh-CN" altLang="en-US" sz="3600" b="1"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8" name="图片 7"/>
          <p:cNvPicPr>
            <a:picLocks noChangeAspect="1"/>
          </p:cNvPicPr>
          <p:nvPr/>
        </p:nvPicPr>
        <p:blipFill>
          <a:blip r:embed="rId1"/>
          <a:stretch>
            <a:fillRect/>
          </a:stretch>
        </p:blipFill>
        <p:spPr>
          <a:xfrm>
            <a:off x="7681738" y="851893"/>
            <a:ext cx="4337060" cy="2447983"/>
          </a:xfrm>
          <a:prstGeom prst="rect">
            <a:avLst/>
          </a:prstGeom>
        </p:spPr>
      </p:pic>
      <p:grpSp>
        <p:nvGrpSpPr>
          <p:cNvPr id="38" name="组合 37"/>
          <p:cNvGrpSpPr/>
          <p:nvPr/>
        </p:nvGrpSpPr>
        <p:grpSpPr>
          <a:xfrm>
            <a:off x="7914640" y="3289945"/>
            <a:ext cx="4059099" cy="338436"/>
            <a:chOff x="618233" y="6372528"/>
            <a:chExt cx="5775312" cy="369332"/>
          </a:xfrm>
        </p:grpSpPr>
        <p:sp>
          <p:nvSpPr>
            <p:cNvPr id="39" name="矩形: 圆角 38"/>
            <p:cNvSpPr/>
            <p:nvPr/>
          </p:nvSpPr>
          <p:spPr>
            <a:xfrm>
              <a:off x="618233" y="6384281"/>
              <a:ext cx="5775312" cy="345826"/>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40" name="文本框 39"/>
            <p:cNvSpPr txBox="1"/>
            <p:nvPr/>
          </p:nvSpPr>
          <p:spPr>
            <a:xfrm>
              <a:off x="1060957" y="6372528"/>
              <a:ext cx="4889865" cy="369332"/>
            </a:xfrm>
            <a:prstGeom prst="rect">
              <a:avLst/>
            </a:prstGeom>
            <a:noFill/>
          </p:spPr>
          <p:txBody>
            <a:bodyPr wrap="square" rtlCol="0">
              <a:spAutoFit/>
            </a:bodyPr>
            <a:lstStyle/>
            <a:p>
              <a:pPr algn="ctr"/>
              <a:r>
                <a:rPr lang="zh-CN" altLang="en-US" dirty="0">
                  <a:solidFill>
                    <a:srgbClr val="FFFFFF"/>
                  </a:solidFill>
                  <a:latin typeface="Times New Roman" panose="02020603050405020304" pitchFamily="18" charset="0"/>
                  <a:ea typeface="黑体" panose="02010609060101010101" pitchFamily="49" charset="-122"/>
                </a:rPr>
                <a:t>以天为单位的原始数据</a:t>
              </a:r>
              <a:endParaRPr lang="zh-CN" altLang="en-US" dirty="0">
                <a:solidFill>
                  <a:srgbClr val="FFFFFF"/>
                </a:solidFill>
                <a:latin typeface="Times New Roman" panose="02020603050405020304" pitchFamily="18" charset="0"/>
                <a:ea typeface="黑体" panose="02010609060101010101" pitchFamily="49" charset="-122"/>
              </a:endParaRPr>
            </a:p>
          </p:txBody>
        </p:sp>
      </p:grpSp>
      <mc:AlternateContent xmlns:mc="http://schemas.openxmlformats.org/markup-compatibility/2006">
        <mc:Choice xmlns:a14="http://schemas.microsoft.com/office/drawing/2010/main" Requires="a14">
          <p:sp>
            <p:nvSpPr>
              <p:cNvPr id="46" name="文本框 45"/>
              <p:cNvSpPr txBox="1"/>
              <p:nvPr/>
            </p:nvSpPr>
            <p:spPr>
              <a:xfrm>
                <a:off x="664167" y="1971754"/>
                <a:ext cx="3060133" cy="686535"/>
              </a:xfrm>
              <a:prstGeom prst="rect">
                <a:avLst/>
              </a:prstGeom>
              <a:solidFill>
                <a:schemeClr val="bg1"/>
              </a:solidFill>
            </p:spPr>
            <p:txBody>
              <a:bodyPr wrap="none" lIns="0" tIns="0" rIns="0" bIns="0" rtlCol="0">
                <a:spAutoFit/>
              </a:bodyPr>
              <a:lstStyle/>
              <a:p>
                <a:r>
                  <a:rPr lang="en-US" altLang="zh-CN" sz="2000" b="0" i="1" dirty="0">
                    <a:latin typeface="Times New Roman" panose="02020603050405020304" pitchFamily="18" charset="0"/>
                    <a:ea typeface="黑体" panose="02010609060101010101" pitchFamily="49" charset="-122"/>
                  </a:rPr>
                  <a:t>SDF</a:t>
                </a:r>
                <a14:m>
                  <m:oMath xmlns:m="http://schemas.openxmlformats.org/officeDocument/2006/math">
                    <m:r>
                      <a:rPr lang="en-US" altLang="zh-CN" sz="2000" b="0" i="1" smtClean="0">
                        <a:latin typeface="Cambria Math" panose="02040503050406030204" pitchFamily="18" charset="0"/>
                      </a:rPr>
                      <m:t>=</m:t>
                    </m:r>
                    <m:d>
                      <m:dPr>
                        <m:begChr m:val="{"/>
                        <m:endChr m:val=""/>
                        <m:ctrlPr>
                          <a:rPr lang="en-US" altLang="zh-CN" sz="2000" b="0" i="1" smtClean="0">
                            <a:latin typeface="Cambria Math" panose="02040503050406030204" pitchFamily="18" charset="0"/>
                          </a:rPr>
                        </m:ctrlPr>
                      </m:dPr>
                      <m:e>
                        <m:eqArr>
                          <m:eqArrPr>
                            <m:ctrlPr>
                              <a:rPr lang="en-US" altLang="zh-CN" sz="2000" b="0" i="1" smtClean="0">
                                <a:latin typeface="Cambria Math" panose="02040503050406030204" pitchFamily="18" charset="0"/>
                              </a:rPr>
                            </m:ctrlPr>
                          </m:eqArrPr>
                          <m:e>
                            <m:r>
                              <a:rPr lang="zh-CN" altLang="en-US" sz="2000" i="1">
                                <a:latin typeface="Cambria Math" panose="02040503050406030204" pitchFamily="18" charset="0"/>
                              </a:rPr>
                              <m:t>保留</m:t>
                            </m:r>
                            <m:r>
                              <a:rPr lang="en-US" altLang="zh-CN" sz="2000" b="0" i="1" smtClean="0">
                                <a:latin typeface="Cambria Math" panose="02040503050406030204" pitchFamily="18" charset="0"/>
                              </a:rPr>
                              <m:t>,  </m:t>
                            </m:r>
                            <m:r>
                              <a:rPr lang="zh-CN" altLang="en-US" sz="2000" i="1">
                                <a:latin typeface="Cambria Math" panose="02040503050406030204" pitchFamily="18" charset="0"/>
                              </a:rPr>
                              <m:t>刀盘扭矩</m:t>
                            </m:r>
                            <m:r>
                              <a:rPr lang="en-US" altLang="zh-CN" sz="2000" b="0" i="1" smtClean="0">
                                <a:latin typeface="Cambria Math" panose="02040503050406030204" pitchFamily="18" charset="0"/>
                              </a:rPr>
                              <m:t>&gt;</m:t>
                            </m:r>
                            <m:r>
                              <a:rPr lang="en-US" altLang="zh-CN" sz="2000" b="0" i="1" smtClean="0">
                                <a:latin typeface="Cambria Math" panose="02040503050406030204" pitchFamily="18" charset="0"/>
                              </a:rPr>
                              <m:t>0</m:t>
                            </m:r>
                          </m:e>
                          <m:e>
                            <m:r>
                              <a:rPr lang="en-US" altLang="zh-CN" sz="2000" b="0" i="1" smtClean="0">
                                <a:latin typeface="Cambria Math" panose="02040503050406030204" pitchFamily="18" charset="0"/>
                              </a:rPr>
                              <m:t>&amp;</m:t>
                            </m:r>
                            <m:r>
                              <a:rPr lang="zh-CN" altLang="en-US" sz="2000" i="1">
                                <a:latin typeface="Cambria Math" panose="02040503050406030204" pitchFamily="18" charset="0"/>
                              </a:rPr>
                              <m:t>剔除</m:t>
                            </m:r>
                            <m:r>
                              <a:rPr lang="en-US" altLang="zh-CN" sz="2000" b="0" i="1" smtClean="0">
                                <a:latin typeface="Cambria Math" panose="02040503050406030204" pitchFamily="18" charset="0"/>
                              </a:rPr>
                              <m:t>,  </m:t>
                            </m:r>
                            <m:r>
                              <a:rPr lang="zh-CN" altLang="en-US" sz="2000" i="1">
                                <a:latin typeface="Cambria Math" panose="02040503050406030204" pitchFamily="18" charset="0"/>
                              </a:rPr>
                              <m:t>刀盘扭矩</m:t>
                            </m:r>
                            <m:r>
                              <a:rPr lang="zh-CN" altLang="en-US" sz="2000" i="1">
                                <a:latin typeface="Cambria Math" panose="02040503050406030204" pitchFamily="18" charset="0"/>
                              </a:rPr>
                              <m:t>≤</m:t>
                            </m:r>
                            <m:r>
                              <a:rPr lang="zh-CN" altLang="en-US" sz="2000" i="1">
                                <a:latin typeface="Cambria Math" panose="02040503050406030204" pitchFamily="18" charset="0"/>
                              </a:rPr>
                              <m:t>0</m:t>
                            </m:r>
                          </m:e>
                        </m:eqArr>
                      </m:e>
                    </m:d>
                  </m:oMath>
                </a14:m>
                <a:endParaRPr lang="zh-CN" altLang="en-US" sz="2000" dirty="0">
                  <a:latin typeface="Times New Roman" panose="02020603050405020304" pitchFamily="18" charset="0"/>
                  <a:ea typeface="黑体" panose="02010609060101010101" pitchFamily="49" charset="-122"/>
                </a:endParaRPr>
              </a:p>
            </p:txBody>
          </p:sp>
        </mc:Choice>
        <mc:Fallback>
          <p:sp>
            <p:nvSpPr>
              <p:cNvPr id="46" name="文本框 45"/>
              <p:cNvSpPr txBox="1">
                <a:spLocks noRot="1" noChangeAspect="1" noMove="1" noResize="1" noEditPoints="1" noAdjustHandles="1" noChangeArrowheads="1" noChangeShapeType="1" noTextEdit="1"/>
              </p:cNvSpPr>
              <p:nvPr/>
            </p:nvSpPr>
            <p:spPr>
              <a:xfrm>
                <a:off x="664167" y="1971754"/>
                <a:ext cx="3060133" cy="686535"/>
              </a:xfrm>
              <a:prstGeom prst="rect">
                <a:avLst/>
              </a:prstGeom>
              <a:blipFill rotWithShape="1">
                <a:blip r:embed="rId2"/>
                <a:stretch>
                  <a:fillRect l="-19" t="-12" r="-1244" b="26"/>
                </a:stretch>
              </a:blipFill>
            </p:spPr>
            <p:txBody>
              <a:bodyPr/>
              <a:lstStyle/>
              <a:p>
                <a:r>
                  <a:rPr lang="zh-CN" altLang="en-US">
                    <a:noFill/>
                  </a:rPr>
                  <a:t> </a:t>
                </a:r>
              </a:p>
            </p:txBody>
          </p:sp>
        </mc:Fallback>
      </mc:AlternateContent>
      <p:pic>
        <p:nvPicPr>
          <p:cNvPr id="42" name="图片 41"/>
          <p:cNvPicPr>
            <a:picLocks noChangeAspect="1"/>
          </p:cNvPicPr>
          <p:nvPr/>
        </p:nvPicPr>
        <p:blipFill>
          <a:blip r:embed="rId3"/>
          <a:stretch>
            <a:fillRect/>
          </a:stretch>
        </p:blipFill>
        <p:spPr>
          <a:xfrm>
            <a:off x="7727333" y="3624840"/>
            <a:ext cx="4246406" cy="2841622"/>
          </a:xfrm>
          <a:prstGeom prst="rect">
            <a:avLst/>
          </a:prstGeom>
        </p:spPr>
      </p:pic>
      <p:grpSp>
        <p:nvGrpSpPr>
          <p:cNvPr id="47" name="组合 46"/>
          <p:cNvGrpSpPr/>
          <p:nvPr/>
        </p:nvGrpSpPr>
        <p:grpSpPr>
          <a:xfrm>
            <a:off x="7914640" y="6452235"/>
            <a:ext cx="4104158" cy="369332"/>
            <a:chOff x="618233" y="6372528"/>
            <a:chExt cx="5775312" cy="369332"/>
          </a:xfrm>
        </p:grpSpPr>
        <p:sp>
          <p:nvSpPr>
            <p:cNvPr id="48" name="矩形: 圆角 47"/>
            <p:cNvSpPr/>
            <p:nvPr/>
          </p:nvSpPr>
          <p:spPr>
            <a:xfrm>
              <a:off x="618233" y="6384281"/>
              <a:ext cx="5775312"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49" name="文本框 48"/>
            <p:cNvSpPr txBox="1"/>
            <p:nvPr/>
          </p:nvSpPr>
          <p:spPr>
            <a:xfrm>
              <a:off x="1060957" y="6372528"/>
              <a:ext cx="4889865" cy="369332"/>
            </a:xfrm>
            <a:prstGeom prst="rect">
              <a:avLst/>
            </a:prstGeom>
            <a:noFill/>
          </p:spPr>
          <p:txBody>
            <a:bodyPr wrap="square" rtlCol="0">
              <a:spAutoFit/>
            </a:bodyPr>
            <a:lstStyle/>
            <a:p>
              <a:pPr algn="ctr"/>
              <a:r>
                <a:rPr lang="zh-CN" altLang="en-US" dirty="0">
                  <a:solidFill>
                    <a:srgbClr val="FFFFFF"/>
                  </a:solidFill>
                  <a:latin typeface="Times New Roman" panose="02020603050405020304" pitchFamily="18" charset="0"/>
                  <a:ea typeface="黑体" panose="02010609060101010101" pitchFamily="49" charset="-122"/>
                </a:rPr>
                <a:t>掘进循环</a:t>
              </a:r>
              <a:endParaRPr lang="zh-CN" altLang="en-US" dirty="0">
                <a:solidFill>
                  <a:srgbClr val="FFFFFF"/>
                </a:solidFill>
                <a:latin typeface="Times New Roman" panose="02020603050405020304" pitchFamily="18" charset="0"/>
                <a:ea typeface="黑体" panose="02010609060101010101" pitchFamily="49" charset="-122"/>
              </a:endParaRPr>
            </a:p>
          </p:txBody>
        </p:sp>
      </p:grpSp>
      <p:sp>
        <p:nvSpPr>
          <p:cNvPr id="3" name="文本框 2"/>
          <p:cNvSpPr txBox="1"/>
          <p:nvPr/>
        </p:nvSpPr>
        <p:spPr>
          <a:xfrm>
            <a:off x="132080" y="6553835"/>
            <a:ext cx="5933440" cy="307777"/>
          </a:xfrm>
          <a:prstGeom prst="rect">
            <a:avLst/>
          </a:prstGeom>
          <a:noFill/>
        </p:spPr>
        <p:txBody>
          <a:bodyPr wrap="square" rtlCol="0">
            <a:spAutoFit/>
          </a:bodyPr>
          <a:lstStyle/>
          <a:p>
            <a:r>
              <a:rPr lang="en-US" altLang="zh-CN" sz="1400" i="1" dirty="0">
                <a:latin typeface="Times New Roman" panose="02020603050405020304" pitchFamily="18" charset="0"/>
                <a:ea typeface="宋体" pitchFamily="2" charset="-122"/>
              </a:rPr>
              <a:t>*</a:t>
            </a:r>
            <a:r>
              <a:rPr lang="zh-CN" altLang="en-US" sz="1400" i="1" dirty="0">
                <a:latin typeface="Times New Roman" panose="02020603050405020304" pitchFamily="18" charset="0"/>
                <a:ea typeface="宋体" pitchFamily="2" charset="-122"/>
              </a:rPr>
              <a:t>训练数据和测试数据均来源于命题组提供的引绰济辽二标段工程数据。</a:t>
            </a:r>
            <a:endParaRPr lang="zh-CN" altLang="en-US" sz="1400" i="1" dirty="0">
              <a:latin typeface="Times New Roman" panose="02020603050405020304" pitchFamily="18" charset="0"/>
              <a:ea typeface="宋体" pitchFamily="2" charset="-122"/>
            </a:endParaRPr>
          </a:p>
        </p:txBody>
      </p:sp>
      <p:pic>
        <p:nvPicPr>
          <p:cNvPr id="1026" name="Picture 2" descr="The confidence intervals correspond to 3-sigma rule of the normal... | Download Scientific Dia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4314" y="1330102"/>
            <a:ext cx="2575045" cy="124567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接连接符 6"/>
          <p:cNvCxnSpPr/>
          <p:nvPr/>
        </p:nvCxnSpPr>
        <p:spPr>
          <a:xfrm>
            <a:off x="4920740" y="2161144"/>
            <a:ext cx="0" cy="490820"/>
          </a:xfrm>
          <a:prstGeom prst="line">
            <a:avLst/>
          </a:prstGeom>
          <a:ln w="19050">
            <a:solidFill>
              <a:srgbClr val="2105ED"/>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6718281" y="2161144"/>
            <a:ext cx="0" cy="490820"/>
          </a:xfrm>
          <a:prstGeom prst="line">
            <a:avLst/>
          </a:prstGeom>
          <a:ln w="19050">
            <a:solidFill>
              <a:srgbClr val="2105ED"/>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a:off x="4920740" y="2575773"/>
            <a:ext cx="1797541" cy="0"/>
          </a:xfrm>
          <a:prstGeom prst="line">
            <a:avLst/>
          </a:prstGeom>
          <a:ln w="19050">
            <a:solidFill>
              <a:srgbClr val="2105ED"/>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a:off x="4576326" y="2575773"/>
            <a:ext cx="344414" cy="0"/>
          </a:xfrm>
          <a:prstGeom prst="line">
            <a:avLst/>
          </a:prstGeom>
          <a:ln w="19050">
            <a:solidFill>
              <a:srgbClr val="2105ED"/>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6718281" y="2575773"/>
            <a:ext cx="344414" cy="0"/>
          </a:xfrm>
          <a:prstGeom prst="line">
            <a:avLst/>
          </a:prstGeom>
          <a:ln w="19050">
            <a:solidFill>
              <a:srgbClr val="2105ED"/>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5487368" y="2544824"/>
            <a:ext cx="768219" cy="414922"/>
          </a:xfrm>
          <a:prstGeom prst="rect">
            <a:avLst/>
          </a:prstGeom>
          <a:noFill/>
          <a:ln w="19050">
            <a:noFill/>
            <a:prstDash val="dash"/>
          </a:ln>
        </p:spPr>
        <p:txBody>
          <a:bodyPr wrap="square" rtlCol="0">
            <a:spAutoFit/>
          </a:bodyPr>
          <a:lstStyle/>
          <a:p>
            <a:pPr algn="just">
              <a:lnSpc>
                <a:spcPct val="150000"/>
              </a:lnSpc>
            </a:pPr>
            <a:r>
              <a:rPr lang="zh-CN" altLang="en-US" sz="1600" dirty="0">
                <a:solidFill>
                  <a:srgbClr val="2105ED"/>
                </a:solidFill>
                <a:latin typeface="Times New Roman" panose="02020603050405020304" pitchFamily="18" charset="0"/>
                <a:ea typeface="黑体" panose="02010609060101010101" pitchFamily="49" charset="-122"/>
              </a:rPr>
              <a:t>保留</a:t>
            </a:r>
            <a:endParaRPr lang="zh-CN" altLang="en-US" sz="1600" dirty="0">
              <a:solidFill>
                <a:srgbClr val="2105ED"/>
              </a:solidFill>
              <a:latin typeface="Times New Roman" panose="02020603050405020304" pitchFamily="18" charset="0"/>
              <a:ea typeface="黑体" panose="02010609060101010101" pitchFamily="49" charset="-122"/>
            </a:endParaRPr>
          </a:p>
        </p:txBody>
      </p:sp>
      <p:sp>
        <p:nvSpPr>
          <p:cNvPr id="23" name="文本框 22"/>
          <p:cNvSpPr txBox="1"/>
          <p:nvPr/>
        </p:nvSpPr>
        <p:spPr>
          <a:xfrm>
            <a:off x="394226" y="2678570"/>
            <a:ext cx="3745749" cy="495585"/>
          </a:xfrm>
          <a:prstGeom prst="rect">
            <a:avLst/>
          </a:prstGeom>
          <a:noFill/>
        </p:spPr>
        <p:txBody>
          <a:bodyPr wrap="square">
            <a:spAutoFit/>
          </a:bodyPr>
          <a:lstStyle/>
          <a:p>
            <a:pPr algn="just">
              <a:lnSpc>
                <a:spcPct val="150000"/>
              </a:lnSpc>
            </a:pPr>
            <a:r>
              <a:rPr lang="en-US" altLang="zh-CN" sz="2000" b="1" dirty="0">
                <a:solidFill>
                  <a:srgbClr val="2105ED"/>
                </a:solidFill>
                <a:latin typeface="Times New Roman" panose="02020603050405020304" pitchFamily="18" charset="0"/>
                <a:ea typeface="黑体" panose="02010609060101010101" pitchFamily="49" charset="-122"/>
              </a:rPr>
              <a:t>Step2</a:t>
            </a:r>
            <a:r>
              <a:rPr lang="en-US" altLang="zh-CN" sz="2000" dirty="0">
                <a:latin typeface="Times New Roman" panose="02020603050405020304" pitchFamily="18" charset="0"/>
                <a:ea typeface="黑体" panose="02010609060101010101" pitchFamily="49" charset="-122"/>
              </a:rPr>
              <a:t> </a:t>
            </a:r>
            <a:r>
              <a:rPr lang="zh-CN" altLang="en-US" sz="2000" dirty="0">
                <a:latin typeface="Times New Roman" panose="02020603050405020304" pitchFamily="18" charset="0"/>
                <a:ea typeface="黑体" panose="02010609060101010101" pitchFamily="49" charset="-122"/>
              </a:rPr>
              <a:t>采用</a:t>
            </a:r>
            <a:r>
              <a:rPr lang="en-US" altLang="zh-CN" sz="2000" dirty="0">
                <a:latin typeface="Times New Roman" panose="02020603050405020304" pitchFamily="18" charset="0"/>
                <a:ea typeface="黑体" panose="02010609060101010101" pitchFamily="49" charset="-122"/>
              </a:rPr>
              <a:t>3σ</a:t>
            </a:r>
            <a:r>
              <a:rPr lang="zh-CN" altLang="en-US" sz="2000" dirty="0">
                <a:latin typeface="Times New Roman" panose="02020603050405020304" pitchFamily="18" charset="0"/>
                <a:ea typeface="黑体" panose="02010609060101010101" pitchFamily="49" charset="-122"/>
              </a:rPr>
              <a:t>原则剔除离群点</a:t>
            </a:r>
            <a:endParaRPr lang="en-US" altLang="zh-CN" sz="2000" dirty="0">
              <a:latin typeface="Times New Roman" panose="02020603050405020304" pitchFamily="18" charset="0"/>
              <a:ea typeface="黑体" panose="02010609060101010101" pitchFamily="49" charset="-122"/>
            </a:endParaRPr>
          </a:p>
        </p:txBody>
      </p:sp>
      <p:pic>
        <p:nvPicPr>
          <p:cNvPr id="25" name="图片 24"/>
          <p:cNvPicPr>
            <a:picLocks noChangeAspect="1"/>
          </p:cNvPicPr>
          <p:nvPr/>
        </p:nvPicPr>
        <p:blipFill rotWithShape="1">
          <a:blip r:embed="rId5"/>
          <a:srcRect l="2936" t="6022" r="3788" b="6637"/>
          <a:stretch>
            <a:fillRect/>
          </a:stretch>
        </p:blipFill>
        <p:spPr>
          <a:xfrm>
            <a:off x="2987731" y="3475140"/>
            <a:ext cx="4424986" cy="3070647"/>
          </a:xfrm>
          <a:prstGeom prst="rect">
            <a:avLst/>
          </a:prstGeom>
        </p:spPr>
      </p:pic>
      <p:sp>
        <p:nvSpPr>
          <p:cNvPr id="26" name="矩形 25"/>
          <p:cNvSpPr/>
          <p:nvPr/>
        </p:nvSpPr>
        <p:spPr>
          <a:xfrm>
            <a:off x="239713" y="901179"/>
            <a:ext cx="7217727" cy="2573961"/>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239713" y="3489207"/>
            <a:ext cx="7217727" cy="3099107"/>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9" name="组合 28"/>
          <p:cNvGrpSpPr/>
          <p:nvPr/>
        </p:nvGrpSpPr>
        <p:grpSpPr>
          <a:xfrm>
            <a:off x="4510264" y="3012506"/>
            <a:ext cx="2609096" cy="369332"/>
            <a:chOff x="618233" y="6372528"/>
            <a:chExt cx="5775312" cy="403049"/>
          </a:xfrm>
        </p:grpSpPr>
        <p:sp>
          <p:nvSpPr>
            <p:cNvPr id="30" name="矩形: 圆角 29"/>
            <p:cNvSpPr/>
            <p:nvPr/>
          </p:nvSpPr>
          <p:spPr>
            <a:xfrm>
              <a:off x="618233" y="6384281"/>
              <a:ext cx="5775312" cy="345826"/>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31" name="文本框 30"/>
            <p:cNvSpPr txBox="1"/>
            <p:nvPr/>
          </p:nvSpPr>
          <p:spPr>
            <a:xfrm>
              <a:off x="1060957" y="6372528"/>
              <a:ext cx="4889865" cy="403049"/>
            </a:xfrm>
            <a:prstGeom prst="rect">
              <a:avLst/>
            </a:prstGeom>
            <a:noFill/>
          </p:spPr>
          <p:txBody>
            <a:bodyPr wrap="square" rtlCol="0">
              <a:spAutoFit/>
            </a:bodyPr>
            <a:lstStyle/>
            <a:p>
              <a:pPr algn="ctr"/>
              <a:r>
                <a:rPr lang="en-US" altLang="zh-CN" dirty="0">
                  <a:solidFill>
                    <a:srgbClr val="FFFFFF"/>
                  </a:solidFill>
                  <a:latin typeface="Times New Roman" panose="02020603050405020304" pitchFamily="18" charset="0"/>
                  <a:ea typeface="黑体" panose="02010609060101010101" pitchFamily="49" charset="-122"/>
                </a:rPr>
                <a:t>3σ</a:t>
              </a:r>
              <a:r>
                <a:rPr lang="zh-CN" altLang="en-US" dirty="0">
                  <a:solidFill>
                    <a:srgbClr val="FFFFFF"/>
                  </a:solidFill>
                  <a:latin typeface="Times New Roman" panose="02020603050405020304" pitchFamily="18" charset="0"/>
                  <a:ea typeface="黑体" panose="02010609060101010101" pitchFamily="49" charset="-122"/>
                </a:rPr>
                <a:t>原则</a:t>
              </a:r>
              <a:endParaRPr lang="zh-CN" altLang="en-US" dirty="0">
                <a:solidFill>
                  <a:srgbClr val="FFFFFF"/>
                </a:solidFill>
                <a:latin typeface="Times New Roman" panose="02020603050405020304" pitchFamily="18" charset="0"/>
                <a:ea typeface="黑体" panose="02010609060101010101" pitchFamily="49" charset="-122"/>
              </a:endParaRPr>
            </a:p>
          </p:txBody>
        </p:sp>
      </p:grpSp>
      <p:sp>
        <p:nvSpPr>
          <p:cNvPr id="21" name="文本框 20"/>
          <p:cNvSpPr txBox="1"/>
          <p:nvPr/>
        </p:nvSpPr>
        <p:spPr>
          <a:xfrm>
            <a:off x="398461" y="3604801"/>
            <a:ext cx="2646096" cy="2803909"/>
          </a:xfrm>
          <a:prstGeom prst="rect">
            <a:avLst/>
          </a:prstGeom>
          <a:noFill/>
          <a:ln w="19050">
            <a:noFill/>
            <a:prstDash val="dash"/>
          </a:ln>
        </p:spPr>
        <p:txBody>
          <a:bodyPr wrap="square" rtlCol="0">
            <a:spAutoFit/>
          </a:bodyPr>
          <a:lstStyle/>
          <a:p>
            <a:pPr marL="342900" indent="-342900" algn="just" hangingPunct="1">
              <a:lnSpc>
                <a:spcPct val="150000"/>
              </a:lnSpc>
              <a:buFont typeface="Wingdings" panose="05000000000000000000" pitchFamily="2" charset="2"/>
              <a:buChar char="Ø"/>
            </a:pPr>
            <a:r>
              <a:rPr lang="zh-CN" altLang="en-US" sz="2000" dirty="0">
                <a:latin typeface="Times New Roman" panose="02020603050405020304" pitchFamily="18" charset="0"/>
                <a:ea typeface="黑体" panose="02010609060101010101" pitchFamily="49" charset="-122"/>
              </a:rPr>
              <a:t>最终获取</a:t>
            </a:r>
            <a:r>
              <a:rPr lang="en-US" altLang="zh-CN" sz="2000" b="1" dirty="0">
                <a:solidFill>
                  <a:srgbClr val="FF0000"/>
                </a:solidFill>
                <a:latin typeface="Times New Roman" panose="02020603050405020304" pitchFamily="18" charset="0"/>
                <a:ea typeface="黑体" panose="02010609060101010101" pitchFamily="49" charset="-122"/>
              </a:rPr>
              <a:t>6242</a:t>
            </a:r>
            <a:r>
              <a:rPr lang="zh-CN" altLang="en-US" sz="2000" dirty="0">
                <a:latin typeface="Times New Roman" panose="02020603050405020304" pitchFamily="18" charset="0"/>
                <a:ea typeface="黑体" panose="02010609060101010101" pitchFamily="49" charset="-122"/>
              </a:rPr>
              <a:t>个掘进循环，其中</a:t>
            </a:r>
            <a:r>
              <a:rPr lang="en-US" altLang="zh-CN" sz="2000" dirty="0">
                <a:latin typeface="Times New Roman" panose="02020603050405020304" pitchFamily="18" charset="0"/>
                <a:ea typeface="黑体" panose="02010609060101010101" pitchFamily="49" charset="-122"/>
              </a:rPr>
              <a:t>5709</a:t>
            </a:r>
            <a:r>
              <a:rPr lang="zh-CN" altLang="en-US" sz="2000" dirty="0">
                <a:latin typeface="Times New Roman" panose="02020603050405020304" pitchFamily="18" charset="0"/>
                <a:ea typeface="黑体" panose="02010609060101010101" pitchFamily="49" charset="-122"/>
              </a:rPr>
              <a:t>个来源于</a:t>
            </a:r>
            <a:r>
              <a:rPr lang="en-US" altLang="zh-CN" sz="2000" dirty="0">
                <a:latin typeface="Times New Roman" panose="02020603050405020304" pitchFamily="18" charset="0"/>
                <a:ea typeface="黑体" panose="02010609060101010101" pitchFamily="49" charset="-122"/>
              </a:rPr>
              <a:t>6</a:t>
            </a:r>
            <a:r>
              <a:rPr lang="zh-CN" altLang="en-US" sz="2000" dirty="0">
                <a:latin typeface="Times New Roman" panose="02020603050405020304" pitchFamily="18" charset="0"/>
                <a:ea typeface="黑体" panose="02010609060101010101" pitchFamily="49" charset="-122"/>
              </a:rPr>
              <a:t>号洞，</a:t>
            </a:r>
            <a:r>
              <a:rPr lang="en-US" altLang="zh-CN" sz="2000" dirty="0">
                <a:latin typeface="Times New Roman" panose="02020603050405020304" pitchFamily="18" charset="0"/>
                <a:ea typeface="黑体" panose="02010609060101010101" pitchFamily="49" charset="-122"/>
              </a:rPr>
              <a:t>533</a:t>
            </a:r>
            <a:r>
              <a:rPr lang="zh-CN" altLang="en-US" sz="2000" dirty="0">
                <a:latin typeface="Times New Roman" panose="02020603050405020304" pitchFamily="18" charset="0"/>
                <a:ea typeface="黑体" panose="02010609060101010101" pitchFamily="49" charset="-122"/>
              </a:rPr>
              <a:t>个来源于</a:t>
            </a:r>
            <a:r>
              <a:rPr lang="en-US" altLang="zh-CN" sz="2000" dirty="0">
                <a:latin typeface="Times New Roman" panose="02020603050405020304" pitchFamily="18" charset="0"/>
                <a:ea typeface="黑体" panose="02010609060101010101" pitchFamily="49" charset="-122"/>
              </a:rPr>
              <a:t>3</a:t>
            </a:r>
            <a:r>
              <a:rPr lang="zh-CN" altLang="en-US" sz="2000" dirty="0">
                <a:latin typeface="Times New Roman" panose="02020603050405020304" pitchFamily="18" charset="0"/>
                <a:ea typeface="黑体" panose="02010609060101010101" pitchFamily="49" charset="-122"/>
              </a:rPr>
              <a:t>号洞。这些循环对应的围岩类别如右图所示：</a:t>
            </a:r>
            <a:endParaRPr lang="en-US" altLang="zh-CN" sz="2000" dirty="0">
              <a:latin typeface="Times New Roman" panose="02020603050405020304" pitchFamily="18" charset="0"/>
              <a:ea typeface="黑体" panose="02010609060101010101" pitchFamily="49" charset="-122"/>
            </a:endParaRPr>
          </a:p>
        </p:txBody>
      </p:sp>
      <p:sp>
        <p:nvSpPr>
          <p:cNvPr id="2" name="灯片编号占位符 1"/>
          <p:cNvSpPr>
            <a:spLocks noGrp="1"/>
          </p:cNvSpPr>
          <p:nvPr>
            <p:ph type="sldNum" sz="quarter" idx="10"/>
          </p:nvPr>
        </p:nvSpPr>
        <p:spPr>
          <a:xfrm>
            <a:off x="9525654" y="6554470"/>
            <a:ext cx="2743200" cy="365125"/>
          </a:xfrm>
        </p:spPr>
        <p:txBody>
          <a:bodyPr/>
          <a:lstStyle/>
          <a:p>
            <a:fld id="{E93F98B2-3005-4B64-AA58-642B4DAC36DC}" type="slidenum">
              <a:rPr lang="zh-CN" altLang="en-US" smtClean="0"/>
            </a:fld>
            <a:endParaRPr lang="zh-CN"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a:xfrm>
            <a:off x="9499600" y="6492875"/>
            <a:ext cx="2743200" cy="365125"/>
          </a:xfrm>
        </p:spPr>
        <p:txBody>
          <a:bodyPr/>
          <a:lstStyle/>
          <a:p>
            <a:fld id="{E93F98B2-3005-4B64-AA58-642B4DAC36DC}" type="slidenum">
              <a:rPr lang="zh-CN" altLang="en-US" smtClean="0"/>
            </a:fld>
            <a:endParaRPr lang="zh-CN" altLang="en-US" dirty="0"/>
          </a:p>
        </p:txBody>
      </p:sp>
      <p:sp>
        <p:nvSpPr>
          <p:cNvPr id="3" name="矩形 2"/>
          <p:cNvSpPr>
            <a:spLocks noChangeArrowheads="1"/>
          </p:cNvSpPr>
          <p:nvPr/>
        </p:nvSpPr>
        <p:spPr bwMode="auto">
          <a:xfrm>
            <a:off x="239713" y="152400"/>
            <a:ext cx="9595167"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en-US" altLang="zh-CN" sz="3600" b="1" dirty="0">
                <a:latin typeface="Times New Roman" panose="02020603050405020304" pitchFamily="18" charset="0"/>
                <a:ea typeface="黑体" panose="02010609060101010101" pitchFamily="49" charset="-122"/>
                <a:cs typeface="Times New Roman" panose="02020603050405020304" pitchFamily="18" charset="0"/>
              </a:rPr>
              <a:t>2.2  </a:t>
            </a:r>
            <a:r>
              <a:rPr lang="zh-CN" altLang="en-US" sz="3600" b="1" dirty="0">
                <a:latin typeface="Times New Roman" panose="02020603050405020304" pitchFamily="18" charset="0"/>
                <a:ea typeface="黑体" panose="02010609060101010101" pitchFamily="49" charset="-122"/>
                <a:cs typeface="Times New Roman" panose="02020603050405020304" pitchFamily="18" charset="0"/>
              </a:rPr>
              <a:t>掘进循环划分：</a:t>
            </a:r>
            <a:r>
              <a:rPr lang="en-US" altLang="zh-CN" sz="3600" b="1" dirty="0">
                <a:latin typeface="Times New Roman" panose="02020603050405020304" pitchFamily="18" charset="0"/>
                <a:ea typeface="黑体" panose="02010609060101010101" pitchFamily="49" charset="-122"/>
                <a:cs typeface="Times New Roman" panose="02020603050405020304" pitchFamily="18" charset="0"/>
              </a:rPr>
              <a:t>Score-</a:t>
            </a:r>
            <a:r>
              <a:rPr lang="en-US" altLang="zh-CN" sz="3600" b="1" dirty="0" err="1">
                <a:latin typeface="Times New Roman" panose="02020603050405020304" pitchFamily="18" charset="0"/>
                <a:ea typeface="黑体" panose="02010609060101010101" pitchFamily="49" charset="-122"/>
                <a:cs typeface="Times New Roman" panose="02020603050405020304" pitchFamily="18" charset="0"/>
              </a:rPr>
              <a:t>Kneedle</a:t>
            </a:r>
            <a:r>
              <a:rPr lang="zh-CN" altLang="en-US" sz="3600" b="1" dirty="0">
                <a:latin typeface="Times New Roman" panose="02020603050405020304" pitchFamily="18" charset="0"/>
                <a:ea typeface="黑体" panose="02010609060101010101" pitchFamily="49" charset="-122"/>
                <a:cs typeface="Times New Roman" panose="02020603050405020304" pitchFamily="18" charset="0"/>
              </a:rPr>
              <a:t>算法</a:t>
            </a:r>
            <a:endParaRPr lang="zh-CN" altLang="en-US" sz="3600" b="1" dirty="0">
              <a:latin typeface="Times New Roman" panose="02020603050405020304" pitchFamily="18" charset="0"/>
              <a:ea typeface="黑体" panose="02010609060101010101" pitchFamily="49" charset="-122"/>
              <a:cs typeface="Times New Roman" panose="02020603050405020304" pitchFamily="18" charset="0"/>
            </a:endParaRPr>
          </a:p>
        </p:txBody>
      </p:sp>
      <p:graphicFrame>
        <p:nvGraphicFramePr>
          <p:cNvPr id="5" name="表格 4"/>
          <p:cNvGraphicFramePr>
            <a:graphicFrameLocks noGrp="1"/>
          </p:cNvGraphicFramePr>
          <p:nvPr/>
        </p:nvGraphicFramePr>
        <p:xfrm>
          <a:off x="363220" y="1430568"/>
          <a:ext cx="11465560" cy="2550160"/>
        </p:xfrm>
        <a:graphic>
          <a:graphicData uri="http://schemas.openxmlformats.org/drawingml/2006/table">
            <a:tbl>
              <a:tblPr firstRow="1" bandRow="1">
                <a:tableStyleId>{5C22544A-7EE6-4342-B048-85BDC9FD1C3A}</a:tableStyleId>
              </a:tblPr>
              <a:tblGrid>
                <a:gridCol w="2169160"/>
                <a:gridCol w="1432560"/>
                <a:gridCol w="2379880"/>
                <a:gridCol w="2110840"/>
                <a:gridCol w="1391920"/>
                <a:gridCol w="1981200"/>
              </a:tblGrid>
              <a:tr h="267546">
                <a:tc>
                  <a:txBody>
                    <a:bodyPr/>
                    <a:lstStyle/>
                    <a:p>
                      <a:pPr algn="ctr"/>
                      <a:r>
                        <a:rPr lang="zh-CN" altLang="en-US" sz="1700" baseline="0" dirty="0">
                          <a:solidFill>
                            <a:schemeClr val="tx1"/>
                          </a:solidFill>
                          <a:latin typeface="Times New Roman" panose="02020603050405020304" pitchFamily="18" charset="0"/>
                          <a:ea typeface="黑体" panose="02010609060101010101" pitchFamily="49" charset="-122"/>
                        </a:rPr>
                        <a:t>划分方法</a:t>
                      </a:r>
                      <a:endParaRPr lang="zh-CN" altLang="en-US" sz="1700" baseline="0" dirty="0">
                        <a:solidFill>
                          <a:schemeClr val="tx1"/>
                        </a:solidFill>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zh-CN" altLang="en-US" sz="1700" baseline="0" dirty="0">
                          <a:solidFill>
                            <a:schemeClr val="tx1"/>
                          </a:solidFill>
                          <a:latin typeface="Times New Roman" panose="02020603050405020304" pitchFamily="18" charset="0"/>
                          <a:ea typeface="黑体" panose="02010609060101010101" pitchFamily="49" charset="-122"/>
                        </a:rPr>
                        <a:t>划分阶段</a:t>
                      </a:r>
                      <a:endParaRPr lang="zh-CN" altLang="en-US" sz="1700" baseline="0" dirty="0">
                        <a:solidFill>
                          <a:schemeClr val="tx1"/>
                        </a:solidFill>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altLang="zh-CN" sz="1700" baseline="0" dirty="0">
                          <a:solidFill>
                            <a:schemeClr val="tx1"/>
                          </a:solidFill>
                          <a:latin typeface="Times New Roman" panose="02020603050405020304" pitchFamily="18" charset="0"/>
                          <a:ea typeface="黑体" panose="02010609060101010101" pitchFamily="49" charset="-122"/>
                        </a:rPr>
                        <a:t> </a:t>
                      </a:r>
                      <a:r>
                        <a:rPr lang="zh-CN" altLang="en-US" sz="1700" baseline="0" dirty="0">
                          <a:solidFill>
                            <a:schemeClr val="tx1"/>
                          </a:solidFill>
                          <a:latin typeface="Times New Roman" panose="02020603050405020304" pitchFamily="18" charset="0"/>
                          <a:ea typeface="黑体" panose="02010609060101010101" pitchFamily="49" charset="-122"/>
                        </a:rPr>
                        <a:t>基本原理</a:t>
                      </a:r>
                      <a:endParaRPr lang="zh-CN" altLang="en-US" sz="1700" baseline="0" dirty="0">
                        <a:solidFill>
                          <a:schemeClr val="tx1"/>
                        </a:solidFill>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zh-CN" altLang="en-US" sz="1700" baseline="0" dirty="0">
                          <a:solidFill>
                            <a:schemeClr val="tx1"/>
                          </a:solidFill>
                          <a:latin typeface="Times New Roman" panose="02020603050405020304" pitchFamily="18" charset="0"/>
                          <a:ea typeface="黑体" panose="02010609060101010101" pitchFamily="49" charset="-122"/>
                        </a:rPr>
                        <a:t>划分方法</a:t>
                      </a:r>
                      <a:endParaRPr lang="zh-CN" altLang="en-US" sz="1700" baseline="0" dirty="0">
                        <a:solidFill>
                          <a:schemeClr val="tx1"/>
                        </a:solidFill>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zh-CN" altLang="en-US" sz="1700" baseline="0" dirty="0">
                          <a:solidFill>
                            <a:schemeClr val="tx1"/>
                          </a:solidFill>
                          <a:latin typeface="Times New Roman" panose="02020603050405020304" pitchFamily="18" charset="0"/>
                          <a:ea typeface="黑体" panose="02010609060101010101" pitchFamily="49" charset="-122"/>
                        </a:rPr>
                        <a:t>划分阶段</a:t>
                      </a:r>
                      <a:endParaRPr lang="zh-CN" altLang="en-US" sz="1700" baseline="0" dirty="0">
                        <a:solidFill>
                          <a:schemeClr val="tx1"/>
                        </a:solidFill>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zh-CN" altLang="en-US" sz="1700" baseline="0" dirty="0">
                          <a:solidFill>
                            <a:schemeClr val="tx1"/>
                          </a:solidFill>
                          <a:latin typeface="Times New Roman" panose="02020603050405020304" pitchFamily="18" charset="0"/>
                          <a:ea typeface="黑体" panose="02010609060101010101" pitchFamily="49" charset="-122"/>
                        </a:rPr>
                        <a:t>基本原理</a:t>
                      </a:r>
                      <a:endParaRPr lang="zh-CN" altLang="en-US" sz="1700" baseline="0" dirty="0">
                        <a:solidFill>
                          <a:schemeClr val="tx1"/>
                        </a:solidFill>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70840">
                <a:tc>
                  <a:txBody>
                    <a:bodyPr/>
                    <a:lstStyle/>
                    <a:p>
                      <a:pPr algn="ctr"/>
                      <a:r>
                        <a:rPr lang="zh-CN" altLang="en-US" sz="1700" baseline="0" dirty="0">
                          <a:latin typeface="Times New Roman" panose="02020603050405020304" pitchFamily="18" charset="0"/>
                          <a:ea typeface="黑体" panose="02010609060101010101" pitchFamily="49" charset="-122"/>
                        </a:rPr>
                        <a:t>时序划分法</a:t>
                      </a:r>
                      <a:endParaRPr lang="zh-CN" altLang="en-US" sz="1700" baseline="0" dirty="0">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noFill/>
                  </a:tcPr>
                </a:tc>
                <a:tc>
                  <a:txBody>
                    <a:bodyPr/>
                    <a:lstStyle/>
                    <a:p>
                      <a:pPr algn="ctr"/>
                      <a:r>
                        <a:rPr lang="zh-CN" altLang="en-US" sz="1700" baseline="0" dirty="0">
                          <a:latin typeface="Times New Roman" panose="02020603050405020304" pitchFamily="18" charset="0"/>
                          <a:ea typeface="黑体" panose="02010609060101010101" pitchFamily="49" charset="-122"/>
                        </a:rPr>
                        <a:t>各阶段均可</a:t>
                      </a:r>
                      <a:endParaRPr lang="zh-CN" altLang="en-US" sz="1700" baseline="0" dirty="0">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noFill/>
                  </a:tcPr>
                </a:tc>
                <a:tc>
                  <a:txBody>
                    <a:bodyPr/>
                    <a:lstStyle/>
                    <a:p>
                      <a:pPr algn="ctr"/>
                      <a:r>
                        <a:rPr lang="zh-CN" altLang="en-US" sz="1700" baseline="0" dirty="0">
                          <a:latin typeface="Times New Roman" panose="02020603050405020304" pitchFamily="18" charset="0"/>
                          <a:ea typeface="黑体" panose="02010609060101010101" pitchFamily="49" charset="-122"/>
                        </a:rPr>
                        <a:t>根据各阶段</a:t>
                      </a:r>
                      <a:endParaRPr lang="en-US" altLang="zh-CN" sz="1700" baseline="0" dirty="0">
                        <a:latin typeface="Times New Roman" panose="02020603050405020304" pitchFamily="18" charset="0"/>
                        <a:ea typeface="黑体" panose="02010609060101010101" pitchFamily="49" charset="-122"/>
                      </a:endParaRPr>
                    </a:p>
                    <a:p>
                      <a:pPr algn="ctr"/>
                      <a:r>
                        <a:rPr lang="zh-CN" altLang="en-US" sz="1700" baseline="0" dirty="0">
                          <a:latin typeface="Times New Roman" panose="02020603050405020304" pitchFamily="18" charset="0"/>
                          <a:ea typeface="黑体" panose="02010609060101010101" pitchFamily="49" charset="-122"/>
                        </a:rPr>
                        <a:t>统计时长划分</a:t>
                      </a:r>
                      <a:endParaRPr lang="zh-CN" altLang="en-US" sz="1700" baseline="0" dirty="0">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noFill/>
                  </a:tcPr>
                </a:tc>
                <a:tc>
                  <a:txBody>
                    <a:bodyPr/>
                    <a:lstStyle/>
                    <a:p>
                      <a:pPr algn="ctr"/>
                      <a:r>
                        <a:rPr lang="zh-CN" altLang="en-US" sz="1700" baseline="0" dirty="0">
                          <a:latin typeface="Times New Roman" panose="02020603050405020304" pitchFamily="18" charset="0"/>
                          <a:ea typeface="黑体" panose="02010609060101010101" pitchFamily="49" charset="-122"/>
                        </a:rPr>
                        <a:t>标准差判别法</a:t>
                      </a:r>
                      <a:endParaRPr lang="en-US" altLang="zh-CN" sz="1700" baseline="0" dirty="0">
                        <a:latin typeface="Times New Roman" panose="02020603050405020304" pitchFamily="18" charset="0"/>
                        <a:ea typeface="黑体" panose="02010609060101010101" pitchFamily="49" charset="-122"/>
                      </a:endParaRPr>
                    </a:p>
                    <a:p>
                      <a:pPr algn="ctr"/>
                      <a:r>
                        <a:rPr lang="zh-CN" altLang="en-US" sz="1700" baseline="0" dirty="0">
                          <a:latin typeface="Times New Roman" panose="02020603050405020304" pitchFamily="18" charset="0"/>
                          <a:ea typeface="黑体" panose="02010609060101010101" pitchFamily="49" charset="-122"/>
                        </a:rPr>
                        <a:t>（王双敬等，</a:t>
                      </a:r>
                      <a:r>
                        <a:rPr lang="en-US" altLang="zh-CN" sz="1700" baseline="0" dirty="0">
                          <a:latin typeface="Times New Roman" panose="02020603050405020304" pitchFamily="18" charset="0"/>
                          <a:ea typeface="黑体" panose="02010609060101010101" pitchFamily="49" charset="-122"/>
                        </a:rPr>
                        <a:t>2022</a:t>
                      </a:r>
                      <a:r>
                        <a:rPr lang="zh-CN" altLang="en-US" sz="1700" baseline="0" dirty="0">
                          <a:latin typeface="Times New Roman" panose="02020603050405020304" pitchFamily="18" charset="0"/>
                          <a:ea typeface="黑体" panose="02010609060101010101" pitchFamily="49" charset="-122"/>
                        </a:rPr>
                        <a:t>）</a:t>
                      </a:r>
                      <a:endParaRPr lang="zh-CN" altLang="en-US" sz="1700" baseline="0" dirty="0">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noFill/>
                  </a:tcPr>
                </a:tc>
                <a:tc>
                  <a:txBody>
                    <a:bodyPr/>
                    <a:lstStyle/>
                    <a:p>
                      <a:pPr algn="ctr"/>
                      <a:r>
                        <a:rPr lang="zh-CN" altLang="en-US" sz="1700" baseline="0" dirty="0">
                          <a:latin typeface="Times New Roman" panose="02020603050405020304" pitchFamily="18" charset="0"/>
                          <a:ea typeface="黑体" panose="02010609060101010101" pitchFamily="49" charset="-122"/>
                        </a:rPr>
                        <a:t>稳定段起点</a:t>
                      </a:r>
                      <a:endParaRPr lang="zh-CN" altLang="en-US" sz="1700" baseline="0" dirty="0">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noFill/>
                  </a:tcPr>
                </a:tc>
                <a:tc>
                  <a:txBody>
                    <a:bodyPr/>
                    <a:lstStyle/>
                    <a:p>
                      <a:pPr algn="ctr"/>
                      <a:r>
                        <a:rPr lang="zh-CN" altLang="en-US" sz="1700" baseline="0" dirty="0">
                          <a:latin typeface="Times New Roman" panose="02020603050405020304" pitchFamily="18" charset="0"/>
                          <a:ea typeface="黑体" panose="02010609060101010101" pitchFamily="49" charset="-122"/>
                        </a:rPr>
                        <a:t>设定稳定段推进</a:t>
                      </a:r>
                      <a:endParaRPr lang="en-US" altLang="zh-CN" sz="1700" baseline="0" dirty="0">
                        <a:latin typeface="Times New Roman" panose="02020603050405020304" pitchFamily="18" charset="0"/>
                        <a:ea typeface="黑体" panose="02010609060101010101" pitchFamily="49" charset="-122"/>
                      </a:endParaRPr>
                    </a:p>
                    <a:p>
                      <a:pPr algn="ctr"/>
                      <a:r>
                        <a:rPr lang="zh-CN" altLang="en-US" sz="1700" baseline="0" dirty="0">
                          <a:latin typeface="Times New Roman" panose="02020603050405020304" pitchFamily="18" charset="0"/>
                          <a:ea typeface="黑体" panose="02010609060101010101" pitchFamily="49" charset="-122"/>
                        </a:rPr>
                        <a:t>速度标准差阈值</a:t>
                      </a:r>
                      <a:endParaRPr lang="zh-CN" altLang="en-US" sz="1700" baseline="0" dirty="0">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noFill/>
                  </a:tcPr>
                </a:tc>
              </a:tr>
              <a:tr h="370840">
                <a:tc>
                  <a:txBody>
                    <a:bodyPr/>
                    <a:lstStyle/>
                    <a:p>
                      <a:pPr algn="ctr"/>
                      <a:r>
                        <a:rPr lang="en-US" altLang="zh-CN" sz="1700" baseline="0" dirty="0">
                          <a:latin typeface="Times New Roman" panose="02020603050405020304" pitchFamily="18" charset="0"/>
                          <a:ea typeface="黑体" panose="02010609060101010101" pitchFamily="49" charset="-122"/>
                        </a:rPr>
                        <a:t>CP detection method</a:t>
                      </a:r>
                      <a:endParaRPr lang="en-US" altLang="zh-CN" sz="1700" baseline="0" dirty="0">
                        <a:latin typeface="Times New Roman" panose="02020603050405020304" pitchFamily="18" charset="0"/>
                        <a:ea typeface="黑体" panose="02010609060101010101" pitchFamily="49" charset="-122"/>
                      </a:endParaRPr>
                    </a:p>
                    <a:p>
                      <a:pPr algn="ctr"/>
                      <a:r>
                        <a:rPr lang="en-US" altLang="zh-CN" sz="1700" baseline="0" dirty="0">
                          <a:latin typeface="Times New Roman" panose="02020603050405020304" pitchFamily="18" charset="0"/>
                          <a:ea typeface="黑体" panose="02010609060101010101" pitchFamily="49" charset="-122"/>
                        </a:rPr>
                        <a:t>(Wang et al., 2021)</a:t>
                      </a:r>
                      <a:endParaRPr lang="zh-CN" altLang="en-US" sz="1700" baseline="0" dirty="0">
                        <a:latin typeface="Times New Roman" panose="02020603050405020304" pitchFamily="18" charset="0"/>
                        <a:ea typeface="黑体" panose="02010609060101010101" pitchFamily="49" charset="-122"/>
                      </a:endParaRPr>
                    </a:p>
                  </a:txBody>
                  <a:tcPr anchor="ctr">
                    <a:noFill/>
                  </a:tcPr>
                </a:tc>
                <a:tc>
                  <a:txBody>
                    <a:bodyPr/>
                    <a:lstStyle/>
                    <a:p>
                      <a:pPr algn="ctr"/>
                      <a:r>
                        <a:rPr lang="zh-CN" altLang="en-US" sz="1700" baseline="0" dirty="0">
                          <a:latin typeface="Times New Roman" panose="02020603050405020304" pitchFamily="18" charset="0"/>
                          <a:ea typeface="黑体" panose="02010609060101010101" pitchFamily="49" charset="-122"/>
                        </a:rPr>
                        <a:t>空推段终点</a:t>
                      </a:r>
                      <a:endParaRPr lang="en-US" altLang="zh-CN" sz="1700" baseline="0" dirty="0">
                        <a:latin typeface="Times New Roman" panose="02020603050405020304" pitchFamily="18" charset="0"/>
                        <a:ea typeface="黑体" panose="02010609060101010101" pitchFamily="49" charset="-122"/>
                      </a:endParaRPr>
                    </a:p>
                    <a:p>
                      <a:pPr algn="ctr"/>
                      <a:r>
                        <a:rPr lang="zh-CN" altLang="en-US" sz="1700" baseline="0" dirty="0">
                          <a:latin typeface="Times New Roman" panose="02020603050405020304" pitchFamily="18" charset="0"/>
                          <a:ea typeface="黑体" panose="02010609060101010101" pitchFamily="49" charset="-122"/>
                        </a:rPr>
                        <a:t>稳定段起点</a:t>
                      </a:r>
                      <a:endParaRPr lang="zh-CN" altLang="en-US" sz="1700" baseline="0" dirty="0">
                        <a:latin typeface="Times New Roman" panose="02020603050405020304" pitchFamily="18" charset="0"/>
                        <a:ea typeface="黑体" panose="02010609060101010101" pitchFamily="49" charset="-122"/>
                      </a:endParaRPr>
                    </a:p>
                  </a:txBody>
                  <a:tcPr anchor="ctr">
                    <a:noFill/>
                  </a:tcPr>
                </a:tc>
                <a:tc>
                  <a:txBody>
                    <a:bodyPr/>
                    <a:lstStyle/>
                    <a:p>
                      <a:pPr algn="ctr"/>
                      <a:r>
                        <a:rPr lang="zh-CN" altLang="en-US" sz="1700" baseline="0" dirty="0">
                          <a:latin typeface="Times New Roman" panose="02020603050405020304" pitchFamily="18" charset="0"/>
                          <a:ea typeface="黑体" panose="02010609060101010101" pitchFamily="49" charset="-122"/>
                        </a:rPr>
                        <a:t>寻找梯度最大值点以及累计残差值最大点</a:t>
                      </a:r>
                      <a:endParaRPr lang="zh-CN" altLang="en-US" sz="1700" baseline="0" dirty="0">
                        <a:latin typeface="Times New Roman" panose="02020603050405020304" pitchFamily="18" charset="0"/>
                        <a:ea typeface="黑体" panose="02010609060101010101" pitchFamily="49" charset="-122"/>
                      </a:endParaRPr>
                    </a:p>
                  </a:txBody>
                  <a:tcPr anchor="ctr">
                    <a:noFill/>
                  </a:tcPr>
                </a:tc>
                <a:tc>
                  <a:txBody>
                    <a:bodyPr/>
                    <a:lstStyle/>
                    <a:p>
                      <a:pPr algn="ctr"/>
                      <a:r>
                        <a:rPr lang="zh-CN" altLang="en-US" sz="1700" baseline="0" dirty="0">
                          <a:latin typeface="Times New Roman" panose="02020603050405020304" pitchFamily="18" charset="0"/>
                          <a:ea typeface="黑体" panose="02010609060101010101" pitchFamily="49" charset="-122"/>
                        </a:rPr>
                        <a:t>均值判别法</a:t>
                      </a:r>
                      <a:endParaRPr lang="en-US" altLang="zh-CN" sz="1700" baseline="0" dirty="0">
                        <a:latin typeface="Times New Roman" panose="02020603050405020304" pitchFamily="18" charset="0"/>
                        <a:ea typeface="黑体" panose="02010609060101010101" pitchFamily="49" charset="-122"/>
                      </a:endParaRPr>
                    </a:p>
                    <a:p>
                      <a:pPr algn="ctr"/>
                      <a:r>
                        <a:rPr lang="zh-CN" altLang="en-US" sz="1700" baseline="0" dirty="0">
                          <a:latin typeface="Times New Roman" panose="02020603050405020304" pitchFamily="18" charset="0"/>
                          <a:ea typeface="黑体" panose="02010609060101010101" pitchFamily="49" charset="-122"/>
                        </a:rPr>
                        <a:t>（王双敬等，</a:t>
                      </a:r>
                      <a:r>
                        <a:rPr lang="en-US" altLang="zh-CN" sz="1700" baseline="0" dirty="0">
                          <a:latin typeface="Times New Roman" panose="02020603050405020304" pitchFamily="18" charset="0"/>
                          <a:ea typeface="黑体" panose="02010609060101010101" pitchFamily="49" charset="-122"/>
                        </a:rPr>
                        <a:t>2022</a:t>
                      </a:r>
                      <a:r>
                        <a:rPr lang="zh-CN" altLang="en-US" sz="1700" baseline="0" dirty="0">
                          <a:latin typeface="Times New Roman" panose="02020603050405020304" pitchFamily="18" charset="0"/>
                          <a:ea typeface="黑体" panose="02010609060101010101" pitchFamily="49" charset="-122"/>
                        </a:rPr>
                        <a:t>）</a:t>
                      </a:r>
                      <a:endParaRPr lang="zh-CN" altLang="en-US" sz="1700" baseline="0" dirty="0">
                        <a:latin typeface="Times New Roman" panose="02020603050405020304" pitchFamily="18" charset="0"/>
                        <a:ea typeface="黑体" panose="02010609060101010101" pitchFamily="49" charset="-122"/>
                      </a:endParaRPr>
                    </a:p>
                  </a:txBody>
                  <a:tcPr anchor="ctr">
                    <a:noFill/>
                  </a:tcPr>
                </a:tc>
                <a:tc>
                  <a:txBody>
                    <a:bodyPr/>
                    <a:lstStyle/>
                    <a:p>
                      <a:pPr algn="ctr"/>
                      <a:r>
                        <a:rPr lang="zh-CN" altLang="en-US" sz="1700" baseline="0" dirty="0">
                          <a:latin typeface="Times New Roman" panose="02020603050405020304" pitchFamily="18" charset="0"/>
                          <a:ea typeface="黑体" panose="02010609060101010101" pitchFamily="49" charset="-122"/>
                        </a:rPr>
                        <a:t>稳定段起点</a:t>
                      </a:r>
                      <a:endParaRPr lang="zh-CN" altLang="en-US" sz="1700" baseline="0" dirty="0">
                        <a:latin typeface="Times New Roman" panose="02020603050405020304" pitchFamily="18" charset="0"/>
                        <a:ea typeface="黑体" panose="02010609060101010101" pitchFamily="49" charset="-122"/>
                      </a:endParaRPr>
                    </a:p>
                  </a:txBody>
                  <a:tcPr anchor="ctr">
                    <a:noFill/>
                  </a:tcPr>
                </a:tc>
                <a:tc>
                  <a:txBody>
                    <a:bodyPr/>
                    <a:lstStyle/>
                    <a:p>
                      <a:pPr algn="ctr"/>
                      <a:r>
                        <a:rPr lang="zh-CN" altLang="en-US" sz="1700" baseline="0" dirty="0">
                          <a:latin typeface="Times New Roman" panose="02020603050405020304" pitchFamily="18" charset="0"/>
                          <a:ea typeface="黑体" panose="02010609060101010101" pitchFamily="49" charset="-122"/>
                        </a:rPr>
                        <a:t>以掘进段扭矩</a:t>
                      </a:r>
                      <a:endParaRPr lang="en-US" altLang="zh-CN" sz="1700" baseline="0" dirty="0">
                        <a:latin typeface="Times New Roman" panose="02020603050405020304" pitchFamily="18" charset="0"/>
                        <a:ea typeface="黑体" panose="02010609060101010101" pitchFamily="49" charset="-122"/>
                      </a:endParaRPr>
                    </a:p>
                    <a:p>
                      <a:pPr algn="ctr"/>
                      <a:r>
                        <a:rPr lang="zh-CN" altLang="en-US" sz="1700" baseline="0" dirty="0">
                          <a:latin typeface="Times New Roman" panose="02020603050405020304" pitchFamily="18" charset="0"/>
                          <a:ea typeface="黑体" panose="02010609060101010101" pitchFamily="49" charset="-122"/>
                        </a:rPr>
                        <a:t>均值为阈值</a:t>
                      </a:r>
                      <a:endParaRPr lang="zh-CN" altLang="en-US" sz="1700" baseline="0" dirty="0">
                        <a:latin typeface="Times New Roman" panose="02020603050405020304" pitchFamily="18" charset="0"/>
                        <a:ea typeface="黑体" panose="02010609060101010101" pitchFamily="49" charset="-122"/>
                      </a:endParaRPr>
                    </a:p>
                  </a:txBody>
                  <a:tcPr anchor="ctr">
                    <a:noFill/>
                  </a:tcPr>
                </a:tc>
              </a:tr>
              <a:tr h="370840">
                <a:tc>
                  <a:txBody>
                    <a:bodyPr/>
                    <a:lstStyle/>
                    <a:p>
                      <a:pPr algn="ctr"/>
                      <a:r>
                        <a:rPr lang="en-US" altLang="zh-CN" sz="1700" baseline="0" dirty="0">
                          <a:latin typeface="Times New Roman" panose="02020603050405020304" pitchFamily="18" charset="0"/>
                          <a:ea typeface="黑体" panose="02010609060101010101" pitchFamily="49" charset="-122"/>
                        </a:rPr>
                        <a:t>Top-down approach </a:t>
                      </a:r>
                      <a:endParaRPr lang="en-US" altLang="zh-CN" sz="1700" baseline="0" dirty="0">
                        <a:latin typeface="Times New Roman" panose="02020603050405020304" pitchFamily="18" charset="0"/>
                        <a:ea typeface="黑体" panose="02010609060101010101" pitchFamily="49" charset="-122"/>
                      </a:endParaRPr>
                    </a:p>
                    <a:p>
                      <a:pPr algn="ctr"/>
                      <a:r>
                        <a:rPr lang="en-US" altLang="zh-CN" sz="1700" baseline="0" dirty="0">
                          <a:latin typeface="Times New Roman" panose="02020603050405020304" pitchFamily="18" charset="0"/>
                          <a:ea typeface="黑体" panose="02010609060101010101" pitchFamily="49" charset="-122"/>
                        </a:rPr>
                        <a:t>(Xue et al., 2023)</a:t>
                      </a:r>
                      <a:endParaRPr lang="zh-CN" altLang="en-US" sz="1700" baseline="0" dirty="0">
                        <a:latin typeface="Times New Roman" panose="02020603050405020304" pitchFamily="18" charset="0"/>
                        <a:ea typeface="黑体" panose="02010609060101010101" pitchFamily="49" charset="-122"/>
                      </a:endParaRPr>
                    </a:p>
                  </a:txBody>
                  <a:tcPr anchor="ctr">
                    <a:noFill/>
                  </a:tcPr>
                </a:tc>
                <a:tc>
                  <a:txBody>
                    <a:bodyPr/>
                    <a:lstStyle/>
                    <a:p>
                      <a:pPr algn="ctr"/>
                      <a:r>
                        <a:rPr lang="zh-CN" altLang="en-US" sz="1700" baseline="0" dirty="0">
                          <a:latin typeface="Times New Roman" panose="02020603050405020304" pitchFamily="18" charset="0"/>
                          <a:ea typeface="黑体" panose="02010609060101010101" pitchFamily="49" charset="-122"/>
                        </a:rPr>
                        <a:t>稳定段</a:t>
                      </a:r>
                      <a:endParaRPr lang="zh-CN" altLang="en-US" sz="1700" baseline="0" dirty="0">
                        <a:latin typeface="Times New Roman" panose="02020603050405020304" pitchFamily="18" charset="0"/>
                        <a:ea typeface="黑体" panose="02010609060101010101" pitchFamily="49" charset="-122"/>
                      </a:endParaRPr>
                    </a:p>
                  </a:txBody>
                  <a:tcPr anchor="ctr">
                    <a:noFill/>
                  </a:tcPr>
                </a:tc>
                <a:tc>
                  <a:txBody>
                    <a:bodyPr/>
                    <a:lstStyle/>
                    <a:p>
                      <a:pPr algn="ctr"/>
                      <a:r>
                        <a:rPr lang="zh-CN" altLang="en-US" sz="1700" baseline="0" dirty="0">
                          <a:latin typeface="Times New Roman" panose="02020603050405020304" pitchFamily="18" charset="0"/>
                          <a:ea typeface="黑体" panose="02010609060101010101" pitchFamily="49" charset="-122"/>
                        </a:rPr>
                        <a:t>划分子段直至所有子段的残差和小于阈值</a:t>
                      </a:r>
                      <a:endParaRPr lang="zh-CN" altLang="en-US" sz="1700" baseline="0" dirty="0">
                        <a:latin typeface="Times New Roman" panose="02020603050405020304" pitchFamily="18" charset="0"/>
                        <a:ea typeface="黑体" panose="02010609060101010101" pitchFamily="49" charset="-122"/>
                      </a:endParaRPr>
                    </a:p>
                  </a:txBody>
                  <a:tcPr anchor="ctr">
                    <a:noFill/>
                  </a:tcPr>
                </a:tc>
                <a:tc>
                  <a:txBody>
                    <a:bodyPr/>
                    <a:lstStyle/>
                    <a:p>
                      <a:pPr algn="ctr"/>
                      <a:r>
                        <a:rPr lang="zh-CN" altLang="en-US" sz="1700" baseline="0" dirty="0">
                          <a:latin typeface="Times New Roman" panose="02020603050405020304" pitchFamily="18" charset="0"/>
                          <a:ea typeface="黑体" panose="02010609060101010101" pitchFamily="49" charset="-122"/>
                        </a:rPr>
                        <a:t>直方图判别法</a:t>
                      </a:r>
                      <a:endParaRPr lang="en-US" altLang="zh-CN" sz="1700" baseline="0" dirty="0">
                        <a:latin typeface="Times New Roman" panose="02020603050405020304" pitchFamily="18" charset="0"/>
                        <a:ea typeface="黑体" panose="02010609060101010101" pitchFamily="49" charset="-122"/>
                      </a:endParaRPr>
                    </a:p>
                    <a:p>
                      <a:pPr algn="ctr"/>
                      <a:r>
                        <a:rPr lang="zh-CN" altLang="en-US" sz="1700" baseline="0" dirty="0">
                          <a:latin typeface="Times New Roman" panose="02020603050405020304" pitchFamily="18" charset="0"/>
                          <a:ea typeface="黑体" panose="02010609060101010101" pitchFamily="49" charset="-122"/>
                        </a:rPr>
                        <a:t>（王双敬等，</a:t>
                      </a:r>
                      <a:r>
                        <a:rPr lang="en-US" altLang="zh-CN" sz="1700" baseline="0" dirty="0">
                          <a:latin typeface="Times New Roman" panose="02020603050405020304" pitchFamily="18" charset="0"/>
                          <a:ea typeface="黑体" panose="02010609060101010101" pitchFamily="49" charset="-122"/>
                        </a:rPr>
                        <a:t>2022</a:t>
                      </a:r>
                      <a:r>
                        <a:rPr lang="zh-CN" altLang="en-US" sz="1700" baseline="0" dirty="0">
                          <a:latin typeface="Times New Roman" panose="02020603050405020304" pitchFamily="18" charset="0"/>
                          <a:ea typeface="黑体" panose="02010609060101010101" pitchFamily="49" charset="-122"/>
                        </a:rPr>
                        <a:t>）</a:t>
                      </a:r>
                      <a:endParaRPr lang="zh-CN" altLang="en-US" sz="1700" baseline="0" dirty="0">
                        <a:latin typeface="Times New Roman" panose="02020603050405020304" pitchFamily="18" charset="0"/>
                        <a:ea typeface="黑体" panose="02010609060101010101" pitchFamily="49" charset="-122"/>
                      </a:endParaRPr>
                    </a:p>
                  </a:txBody>
                  <a:tcPr anchor="ctr">
                    <a:noFill/>
                  </a:tcPr>
                </a:tc>
                <a:tc>
                  <a:txBody>
                    <a:bodyPr/>
                    <a:lstStyle/>
                    <a:p>
                      <a:pPr algn="ctr"/>
                      <a:r>
                        <a:rPr lang="zh-CN" altLang="en-US" sz="1700" baseline="0" dirty="0">
                          <a:latin typeface="Times New Roman" panose="02020603050405020304" pitchFamily="18" charset="0"/>
                          <a:ea typeface="黑体" panose="02010609060101010101" pitchFamily="49" charset="-122"/>
                        </a:rPr>
                        <a:t>稳定段起点</a:t>
                      </a:r>
                      <a:endParaRPr lang="zh-CN" altLang="en-US" sz="1700" baseline="0" dirty="0">
                        <a:latin typeface="Times New Roman" panose="02020603050405020304" pitchFamily="18" charset="0"/>
                        <a:ea typeface="黑体" panose="02010609060101010101" pitchFamily="49" charset="-122"/>
                      </a:endParaRPr>
                    </a:p>
                  </a:txBody>
                  <a:tcPr anchor="ctr">
                    <a:noFill/>
                  </a:tcPr>
                </a:tc>
                <a:tc>
                  <a:txBody>
                    <a:bodyPr/>
                    <a:lstStyle/>
                    <a:p>
                      <a:pPr algn="ctr"/>
                      <a:r>
                        <a:rPr lang="zh-CN" altLang="en-US" sz="1700" baseline="0" dirty="0">
                          <a:latin typeface="Times New Roman" panose="02020603050405020304" pitchFamily="18" charset="0"/>
                          <a:ea typeface="黑体" panose="02010609060101010101" pitchFamily="49" charset="-122"/>
                        </a:rPr>
                        <a:t>以分布频数最大</a:t>
                      </a:r>
                      <a:endParaRPr lang="en-US" altLang="zh-CN" sz="1700" baseline="0" dirty="0">
                        <a:latin typeface="Times New Roman" panose="02020603050405020304" pitchFamily="18" charset="0"/>
                        <a:ea typeface="黑体" panose="02010609060101010101" pitchFamily="49" charset="-122"/>
                      </a:endParaRPr>
                    </a:p>
                    <a:p>
                      <a:pPr algn="ctr"/>
                      <a:r>
                        <a:rPr lang="zh-CN" altLang="en-US" sz="1700" baseline="0" dirty="0">
                          <a:latin typeface="Times New Roman" panose="02020603050405020304" pitchFamily="18" charset="0"/>
                          <a:ea typeface="黑体" panose="02010609060101010101" pitchFamily="49" charset="-122"/>
                        </a:rPr>
                        <a:t>区间的扭矩为阈值</a:t>
                      </a:r>
                      <a:endParaRPr lang="zh-CN" altLang="en-US" sz="1700" baseline="0" dirty="0">
                        <a:latin typeface="Times New Roman" panose="02020603050405020304" pitchFamily="18" charset="0"/>
                        <a:ea typeface="黑体" panose="02010609060101010101" pitchFamily="49" charset="-122"/>
                      </a:endParaRPr>
                    </a:p>
                  </a:txBody>
                  <a:tcPr anchor="ctr">
                    <a:noFill/>
                  </a:tcPr>
                </a:tc>
              </a:tr>
              <a:tr h="370840">
                <a:tc gridSpan="6">
                  <a:txBody>
                    <a:bodyPr/>
                    <a:lstStyle/>
                    <a:p>
                      <a:pPr algn="ctr"/>
                      <a:r>
                        <a:rPr lang="en-US" altLang="zh-CN" sz="1700" baseline="0" dirty="0">
                          <a:latin typeface="Times New Roman" panose="02020603050405020304" pitchFamily="18" charset="0"/>
                          <a:ea typeface="黑体" panose="02010609060101010101" pitchFamily="49" charset="-122"/>
                        </a:rPr>
                        <a:t>…</a:t>
                      </a:r>
                      <a:endParaRPr lang="zh-CN" altLang="en-US" sz="1700" baseline="0" dirty="0">
                        <a:latin typeface="Times New Roman" panose="02020603050405020304" pitchFamily="18" charset="0"/>
                        <a:ea typeface="黑体" panose="02010609060101010101" pitchFamily="49" charset="-122"/>
                      </a:endParaRPr>
                    </a:p>
                  </a:txBody>
                  <a:tcPr>
                    <a:lnB w="28575" cap="flat" cmpd="sng" algn="ctr">
                      <a:solidFill>
                        <a:schemeClr val="tx1"/>
                      </a:solidFill>
                      <a:prstDash val="solid"/>
                      <a:round/>
                      <a:headEnd type="none" w="med" len="med"/>
                      <a:tailEnd type="none" w="med" len="med"/>
                    </a:lnB>
                    <a:noFill/>
                  </a:tcPr>
                </a:tc>
                <a:tc hMerge="1">
                  <a:tcPr/>
                </a:tc>
                <a:tc hMerge="1">
                  <a:tcPr/>
                </a:tc>
                <a:tc hMerge="1">
                  <a:tcPr/>
                </a:tc>
                <a:tc hMerge="1">
                  <a:tcPr/>
                </a:tc>
                <a:tc hMerge="1">
                  <a:tcPr/>
                </a:tc>
              </a:tr>
            </a:tbl>
          </a:graphicData>
        </a:graphic>
      </p:graphicFrame>
      <p:sp>
        <p:nvSpPr>
          <p:cNvPr id="6" name="文本框 5"/>
          <p:cNvSpPr txBox="1"/>
          <p:nvPr/>
        </p:nvSpPr>
        <p:spPr>
          <a:xfrm>
            <a:off x="396240" y="811457"/>
            <a:ext cx="7670800" cy="495585"/>
          </a:xfrm>
          <a:prstGeom prst="rect">
            <a:avLst/>
          </a:prstGeom>
          <a:noFill/>
          <a:ln w="19050">
            <a:noFill/>
            <a:prstDash val="dash"/>
          </a:ln>
        </p:spPr>
        <p:txBody>
          <a:bodyPr wrap="square" rtlCol="0">
            <a:spAutoFit/>
          </a:bodyPr>
          <a:lstStyle/>
          <a:p>
            <a:pPr marL="342900" indent="-342900" algn="just">
              <a:lnSpc>
                <a:spcPct val="150000"/>
              </a:lnSpc>
              <a:buFont typeface="Wingdings" panose="05000000000000000000" pitchFamily="2" charset="2"/>
              <a:buChar char="Ø"/>
            </a:pPr>
            <a:r>
              <a:rPr lang="zh-CN" altLang="en-US" sz="2000" b="1" dirty="0">
                <a:latin typeface="Times New Roman" panose="02020603050405020304" pitchFamily="18" charset="0"/>
                <a:ea typeface="黑体" panose="02010609060101010101" pitchFamily="49" charset="-122"/>
              </a:rPr>
              <a:t>掘进循环划分方法研究现状</a:t>
            </a:r>
            <a:endParaRPr lang="en-US" altLang="zh-CN" sz="2000" dirty="0">
              <a:latin typeface="Times New Roman" panose="02020603050405020304" pitchFamily="18" charset="0"/>
              <a:ea typeface="黑体" panose="02010609060101010101" pitchFamily="49" charset="-122"/>
            </a:endParaRPr>
          </a:p>
        </p:txBody>
      </p:sp>
      <p:pic>
        <p:nvPicPr>
          <p:cNvPr id="7" name="图片 6"/>
          <p:cNvPicPr>
            <a:picLocks noChangeAspect="1"/>
          </p:cNvPicPr>
          <p:nvPr/>
        </p:nvPicPr>
        <p:blipFill>
          <a:blip r:embed="rId1"/>
          <a:stretch>
            <a:fillRect/>
          </a:stretch>
        </p:blipFill>
        <p:spPr>
          <a:xfrm>
            <a:off x="7254240" y="925629"/>
            <a:ext cx="4668520" cy="3124094"/>
          </a:xfrm>
          <a:prstGeom prst="rect">
            <a:avLst/>
          </a:prstGeom>
        </p:spPr>
      </p:pic>
      <mc:AlternateContent xmlns:mc="http://schemas.openxmlformats.org/markup-compatibility/2006" xmlns:a14="http://schemas.microsoft.com/office/drawing/2010/main">
        <mc:Choice Requires="a14">
          <p:graphicFrame>
            <p:nvGraphicFramePr>
              <p:cNvPr id="8" name="表格 7"/>
              <p:cNvGraphicFramePr>
                <a:graphicFrameLocks noGrp="1"/>
              </p:cNvGraphicFramePr>
              <p:nvPr/>
            </p:nvGraphicFramePr>
            <p:xfrm>
              <a:off x="170179" y="2385608"/>
              <a:ext cx="6921501" cy="4310520"/>
            </p:xfrm>
            <a:graphic>
              <a:graphicData uri="http://schemas.openxmlformats.org/drawingml/2006/table">
                <a:tbl>
                  <a:tblPr firstRow="1" bandRow="1">
                    <a:tableStyleId>{5C22544A-7EE6-4342-B048-85BDC9FD1C3A}</a:tableStyleId>
                  </a:tblPr>
                  <a:tblGrid>
                    <a:gridCol w="622301"/>
                    <a:gridCol w="1066800"/>
                    <a:gridCol w="1910080"/>
                    <a:gridCol w="3322320"/>
                  </a:tblGrid>
                  <a:tr h="267546">
                    <a:tc>
                      <a:txBody>
                        <a:bodyPr/>
                        <a:lstStyle/>
                        <a:p>
                          <a:pPr algn="ctr"/>
                          <a:r>
                            <a:rPr lang="zh-CN" altLang="en-US" sz="1700" baseline="0" dirty="0">
                              <a:solidFill>
                                <a:schemeClr val="tx1"/>
                              </a:solidFill>
                              <a:latin typeface="Times New Roman" panose="02020603050405020304" pitchFamily="18" charset="0"/>
                              <a:ea typeface="黑体" panose="02010609060101010101" pitchFamily="49" charset="-122"/>
                            </a:rPr>
                            <a:t>序号</a:t>
                          </a:r>
                          <a:endParaRPr lang="zh-CN" altLang="en-US" sz="1700" baseline="0" dirty="0">
                            <a:solidFill>
                              <a:schemeClr val="tx1"/>
                            </a:solidFill>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zh-CN" altLang="en-US" sz="1700" baseline="0" dirty="0">
                              <a:solidFill>
                                <a:schemeClr val="tx1"/>
                              </a:solidFill>
                              <a:latin typeface="Times New Roman" panose="02020603050405020304" pitchFamily="18" charset="0"/>
                              <a:ea typeface="黑体" panose="02010609060101010101" pitchFamily="49" charset="-122"/>
                            </a:rPr>
                            <a:t>阶段名称</a:t>
                          </a:r>
                          <a:endParaRPr lang="zh-CN" altLang="en-US" sz="1700" baseline="0" dirty="0">
                            <a:solidFill>
                              <a:schemeClr val="tx1"/>
                            </a:solidFill>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700" baseline="0" dirty="0">
                              <a:solidFill>
                                <a:schemeClr val="tx1"/>
                              </a:solidFill>
                              <a:latin typeface="Times New Roman" panose="02020603050405020304" pitchFamily="18" charset="0"/>
                              <a:ea typeface="黑体" panose="02010609060101010101" pitchFamily="49" charset="-122"/>
                            </a:rPr>
                            <a:t> </a:t>
                          </a:r>
                          <a:r>
                            <a:rPr lang="zh-CN" altLang="en-US" sz="1700" baseline="0" dirty="0">
                              <a:solidFill>
                                <a:schemeClr val="tx1"/>
                              </a:solidFill>
                              <a:latin typeface="Times New Roman" panose="02020603050405020304" pitchFamily="18" charset="0"/>
                              <a:ea typeface="黑体" panose="02010609060101010101" pitchFamily="49" charset="-122"/>
                            </a:rPr>
                            <a:t>描述</a:t>
                          </a:r>
                          <a:endParaRPr lang="zh-CN" altLang="en-US" sz="1700" baseline="0" dirty="0">
                            <a:solidFill>
                              <a:schemeClr val="tx1"/>
                            </a:solidFill>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zh-CN" altLang="en-US" sz="1700" baseline="0" dirty="0">
                              <a:solidFill>
                                <a:schemeClr val="tx1"/>
                              </a:solidFill>
                              <a:latin typeface="Times New Roman" panose="02020603050405020304" pitchFamily="18" charset="0"/>
                              <a:ea typeface="黑体" panose="02010609060101010101" pitchFamily="49" charset="-122"/>
                            </a:rPr>
                            <a:t>划分标准</a:t>
                          </a:r>
                          <a:endParaRPr lang="zh-CN" altLang="en-US" sz="1700" baseline="0" dirty="0">
                            <a:solidFill>
                              <a:schemeClr val="tx1"/>
                            </a:solidFill>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r>
                  <a:tr h="720000">
                    <a:tc>
                      <a:txBody>
                        <a:bodyPr/>
                        <a:lstStyle/>
                        <a:p>
                          <a:pPr algn="ctr"/>
                          <a:r>
                            <a:rPr lang="zh-CN" altLang="en-US" sz="1700" baseline="0" dirty="0">
                              <a:latin typeface="Times New Roman" panose="02020603050405020304" pitchFamily="18" charset="0"/>
                              <a:ea typeface="黑体" panose="02010609060101010101" pitchFamily="49" charset="-122"/>
                            </a:rPr>
                            <a:t>①</a:t>
                          </a:r>
                          <a:endParaRPr lang="zh-CN" altLang="en-US" sz="1700" baseline="0" dirty="0">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solidFill>
                          <a:schemeClr val="bg1"/>
                        </a:solidFill>
                      </a:tcPr>
                    </a:tc>
                    <a:tc>
                      <a:txBody>
                        <a:bodyPr/>
                        <a:lstStyle/>
                        <a:p>
                          <a:pPr algn="ctr"/>
                          <a:r>
                            <a:rPr lang="zh-CN" altLang="en-US" sz="1700" baseline="0" dirty="0">
                              <a:latin typeface="Times New Roman" panose="02020603050405020304" pitchFamily="18" charset="0"/>
                              <a:ea typeface="黑体" panose="02010609060101010101" pitchFamily="49" charset="-122"/>
                            </a:rPr>
                            <a:t>空转段</a:t>
                          </a:r>
                          <a:endParaRPr lang="zh-CN" altLang="en-US" sz="1700" baseline="0" dirty="0">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solidFill>
                          <a:schemeClr val="bg1"/>
                        </a:solidFill>
                      </a:tcPr>
                    </a:tc>
                    <a:tc>
                      <a:txBody>
                        <a:bodyPr/>
                        <a:lstStyle/>
                        <a:p>
                          <a:pPr algn="ctr"/>
                          <a:r>
                            <a:rPr lang="en-US" altLang="zh-CN" sz="1700" baseline="0" dirty="0">
                              <a:latin typeface="Times New Roman" panose="02020603050405020304" pitchFamily="18" charset="0"/>
                              <a:ea typeface="黑体" panose="02010609060101010101" pitchFamily="49" charset="-122"/>
                            </a:rPr>
                            <a:t>TBM</a:t>
                          </a:r>
                          <a:r>
                            <a:rPr lang="zh-CN" altLang="en-US" sz="1700" baseline="0" dirty="0">
                              <a:latin typeface="Times New Roman" panose="02020603050405020304" pitchFamily="18" charset="0"/>
                              <a:ea typeface="黑体" panose="02010609060101010101" pitchFamily="49" charset="-122"/>
                            </a:rPr>
                            <a:t>启动，刀盘克服阻力空转</a:t>
                          </a:r>
                          <a:endParaRPr lang="zh-CN" altLang="en-US" sz="1700" baseline="0" dirty="0">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solidFill>
                          <a:schemeClr val="bg1"/>
                        </a:solidFill>
                      </a:tcPr>
                    </a:tc>
                    <a:tc rowSpan="2">
                      <a:txBody>
                        <a:bodyPr/>
                        <a:lstStyle/>
                        <a:p>
                          <a:pPr algn="ctr"/>
                          <a14:m>
                            <m:oMathPara xmlns:m="http://schemas.openxmlformats.org/officeDocument/2006/math">
                              <m:oMathParaPr>
                                <m:jc m:val="center"/>
                              </m:oMathParaPr>
                              <m:oMath xmlns:m="http://schemas.openxmlformats.org/officeDocument/2006/math">
                                <m:d>
                                  <m:dPr>
                                    <m:begChr m:val="{"/>
                                    <m:endChr m:val=""/>
                                    <m:ctrlPr>
                                      <a:rPr lang="en-US" altLang="zh-CN" sz="1700" i="1" baseline="0" smtClean="0">
                                        <a:latin typeface="Cambria Math" panose="02040503050406030204" pitchFamily="18" charset="0"/>
                                        <a:ea typeface="黑体" panose="02010609060101010101" pitchFamily="49" charset="-122"/>
                                      </a:rPr>
                                    </m:ctrlPr>
                                  </m:dPr>
                                  <m:e>
                                    <m:eqArr>
                                      <m:eqArrPr>
                                        <m:ctrlPr>
                                          <a:rPr lang="en-US" altLang="zh-CN" sz="1700" i="1" baseline="0" smtClean="0">
                                            <a:latin typeface="Cambria Math" panose="02040503050406030204" pitchFamily="18" charset="0"/>
                                            <a:ea typeface="黑体" panose="02010609060101010101" pitchFamily="49" charset="-122"/>
                                          </a:rPr>
                                        </m:ctrlPr>
                                      </m:eqArrPr>
                                      <m:e>
                                        <m:r>
                                          <a:rPr lang="zh-CN" altLang="en-US" sz="1700" i="1" baseline="0" smtClean="0">
                                            <a:latin typeface="Cambria Math" panose="02040503050406030204" pitchFamily="18" charset="0"/>
                                            <a:ea typeface="黑体" panose="02010609060101010101" pitchFamily="49" charset="-122"/>
                                          </a:rPr>
                                          <m:t>空转</m:t>
                                        </m:r>
                                        <m:r>
                                          <a:rPr lang="en-US" altLang="zh-CN" sz="1700" i="1" baseline="0" smtClean="0">
                                            <a:latin typeface="Cambria Math" panose="02040503050406030204" pitchFamily="18" charset="0"/>
                                            <a:ea typeface="黑体" panose="02010609060101010101" pitchFamily="49" charset="-122"/>
                                          </a:rPr>
                                          <m:t>, </m:t>
                                        </m:r>
                                        <m:r>
                                          <a:rPr lang="zh-CN" altLang="en-US" sz="1700" i="1" baseline="0" smtClean="0">
                                            <a:latin typeface="Cambria Math" panose="02040503050406030204" pitchFamily="18" charset="0"/>
                                            <a:ea typeface="黑体" panose="02010609060101010101" pitchFamily="49" charset="-122"/>
                                          </a:rPr>
                                          <m:t>总推进力</m:t>
                                        </m:r>
                                        <m:r>
                                          <a:rPr lang="en-US" altLang="zh-CN" sz="1700" b="0" i="1" baseline="0" smtClean="0">
                                            <a:latin typeface="Cambria Math" panose="02040503050406030204" pitchFamily="18" charset="0"/>
                                            <a:ea typeface="黑体" panose="02010609060101010101" pitchFamily="49" charset="-122"/>
                                          </a:rPr>
                                          <m:t> </m:t>
                                        </m:r>
                                        <m:r>
                                          <m:rPr>
                                            <m:sty m:val="p"/>
                                          </m:rPr>
                                          <a:rPr lang="en-US" altLang="zh-CN" sz="1700" i="1" baseline="0" smtClean="0">
                                            <a:latin typeface="Cambria Math" panose="02040503050406030204" pitchFamily="18" charset="0"/>
                                            <a:ea typeface="黑体" panose="02010609060101010101" pitchFamily="49" charset="-122"/>
                                          </a:rPr>
                                          <m:t>or</m:t>
                                        </m:r>
                                        <m:r>
                                          <a:rPr lang="en-US" altLang="zh-CN" sz="1700" b="0" i="1" baseline="0" smtClean="0">
                                            <a:latin typeface="Cambria Math" panose="02040503050406030204" pitchFamily="18" charset="0"/>
                                            <a:ea typeface="黑体" panose="02010609060101010101" pitchFamily="49" charset="-122"/>
                                          </a:rPr>
                                          <m:t>  </m:t>
                                        </m:r>
                                        <m:r>
                                          <a:rPr lang="zh-CN" altLang="en-US" sz="1700" i="1" baseline="0" smtClean="0">
                                            <a:latin typeface="Cambria Math" panose="02040503050406030204" pitchFamily="18" charset="0"/>
                                            <a:ea typeface="黑体" panose="02010609060101010101" pitchFamily="49" charset="-122"/>
                                          </a:rPr>
                                          <m:t>推进速度</m:t>
                                        </m:r>
                                        <m:r>
                                          <a:rPr lang="zh-CN" altLang="en-US" sz="1700" i="1" baseline="0" smtClean="0">
                                            <a:latin typeface="Cambria Math" panose="02040503050406030204" pitchFamily="18" charset="0"/>
                                            <a:ea typeface="黑体" panose="02010609060101010101" pitchFamily="49" charset="-122"/>
                                          </a:rPr>
                                          <m:t>≤</m:t>
                                        </m:r>
                                        <m:r>
                                          <a:rPr lang="zh-CN" altLang="en-US" sz="1700" i="1" baseline="0" smtClean="0">
                                            <a:latin typeface="Cambria Math" panose="02040503050406030204" pitchFamily="18" charset="0"/>
                                            <a:ea typeface="黑体" panose="02010609060101010101" pitchFamily="49" charset="-122"/>
                                          </a:rPr>
                                          <m:t>0</m:t>
                                        </m:r>
                                      </m:e>
                                      <m:e>
                                        <m:r>
                                          <a:rPr lang="en-US" altLang="zh-CN" sz="1700" i="1" baseline="0" smtClean="0">
                                            <a:latin typeface="Cambria Math" panose="02040503050406030204" pitchFamily="18" charset="0"/>
                                            <a:ea typeface="黑体" panose="02010609060101010101" pitchFamily="49" charset="-122"/>
                                          </a:rPr>
                                          <m:t>&amp;</m:t>
                                        </m:r>
                                        <m:r>
                                          <a:rPr lang="zh-CN" altLang="en-US" sz="1700" i="1" baseline="0" smtClean="0">
                                            <a:latin typeface="Cambria Math" panose="02040503050406030204" pitchFamily="18" charset="0"/>
                                            <a:ea typeface="黑体" panose="02010609060101010101" pitchFamily="49" charset="-122"/>
                                          </a:rPr>
                                          <m:t>其他</m:t>
                                        </m:r>
                                        <m:r>
                                          <a:rPr lang="en-US" altLang="zh-CN" sz="1700" i="1" baseline="0" smtClean="0">
                                            <a:latin typeface="Cambria Math" panose="02040503050406030204" pitchFamily="18" charset="0"/>
                                            <a:ea typeface="黑体" panose="02010609060101010101" pitchFamily="49" charset="-122"/>
                                          </a:rPr>
                                          <m:t>,</m:t>
                                        </m:r>
                                        <m:r>
                                          <a:rPr lang="zh-CN" altLang="en-US" sz="1700" i="1" baseline="0" smtClean="0">
                                            <a:latin typeface="Cambria Math" panose="02040503050406030204" pitchFamily="18" charset="0"/>
                                            <a:ea typeface="黑体" panose="02010609060101010101" pitchFamily="49" charset="-122"/>
                                          </a:rPr>
                                          <m:t>总推进力</m:t>
                                        </m:r>
                                        <m:r>
                                          <m:rPr>
                                            <m:sty m:val="p"/>
                                          </m:rPr>
                                          <a:rPr lang="en-US" altLang="zh-CN" sz="1700" i="1" baseline="0" smtClean="0">
                                            <a:latin typeface="Cambria Math" panose="02040503050406030204" pitchFamily="18" charset="0"/>
                                            <a:ea typeface="黑体" panose="02010609060101010101" pitchFamily="49" charset="-122"/>
                                          </a:rPr>
                                          <m:t>and</m:t>
                                        </m:r>
                                        <m:r>
                                          <a:rPr lang="zh-CN" altLang="en-US" sz="1700" i="1" baseline="0" smtClean="0">
                                            <a:latin typeface="Cambria Math" panose="02040503050406030204" pitchFamily="18" charset="0"/>
                                            <a:ea typeface="黑体" panose="02010609060101010101" pitchFamily="49" charset="-122"/>
                                          </a:rPr>
                                          <m:t>推进速度＞</m:t>
                                        </m:r>
                                        <m:r>
                                          <a:rPr lang="en-US" altLang="zh-CN" sz="1700" i="1" baseline="0" smtClean="0">
                                            <a:latin typeface="Cambria Math" panose="02040503050406030204" pitchFamily="18" charset="0"/>
                                            <a:ea typeface="黑体" panose="02010609060101010101" pitchFamily="49" charset="-122"/>
                                          </a:rPr>
                                          <m:t>0</m:t>
                                        </m:r>
                                      </m:e>
                                    </m:eqArr>
                                  </m:e>
                                </m:d>
                              </m:oMath>
                            </m:oMathPara>
                          </a14:m>
                          <a:endParaRPr lang="zh-CN" altLang="en-US" sz="1700" baseline="0" dirty="0">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solidFill>
                          <a:schemeClr val="bg1"/>
                        </a:solidFill>
                      </a:tcPr>
                    </a:tc>
                  </a:tr>
                  <a:tr h="720000">
                    <a:tc>
                      <a:txBody>
                        <a:bodyPr/>
                        <a:lstStyle/>
                        <a:p>
                          <a:pPr algn="ctr"/>
                          <a:r>
                            <a:rPr lang="zh-CN" altLang="en-US" sz="1700" baseline="0" dirty="0">
                              <a:latin typeface="Times New Roman" panose="02020603050405020304" pitchFamily="18" charset="0"/>
                              <a:ea typeface="黑体" panose="02010609060101010101" pitchFamily="49" charset="-122"/>
                            </a:rPr>
                            <a:t>②</a:t>
                          </a:r>
                          <a:endParaRPr lang="zh-CN" altLang="en-US" dirty="0"/>
                        </a:p>
                      </a:txBody>
                      <a:tcPr anchor="ctr">
                        <a:solidFill>
                          <a:schemeClr val="bg1"/>
                        </a:solidFill>
                      </a:tcPr>
                    </a:tc>
                    <a:tc>
                      <a:txBody>
                        <a:bodyPr/>
                        <a:lstStyle/>
                        <a:p>
                          <a:pPr algn="ctr"/>
                          <a:r>
                            <a:rPr lang="zh-CN" altLang="en-US" sz="1700" baseline="0" dirty="0">
                              <a:latin typeface="Times New Roman" panose="02020603050405020304" pitchFamily="18" charset="0"/>
                              <a:ea typeface="黑体" panose="02010609060101010101" pitchFamily="49" charset="-122"/>
                            </a:rPr>
                            <a:t>空推段</a:t>
                          </a:r>
                          <a:endParaRPr lang="zh-CN" altLang="en-US" dirty="0"/>
                        </a:p>
                      </a:txBody>
                      <a:tcPr anchor="ctr">
                        <a:solidFill>
                          <a:schemeClr val="bg1"/>
                        </a:solidFill>
                      </a:tcPr>
                    </a:tc>
                    <a:tc>
                      <a:txBody>
                        <a:bodyPr/>
                        <a:lstStyle/>
                        <a:p>
                          <a:pPr algn="ctr"/>
                          <a:r>
                            <a:rPr lang="en-US" altLang="zh-CN" sz="1700" baseline="0" dirty="0">
                              <a:latin typeface="Times New Roman" panose="02020603050405020304" pitchFamily="18" charset="0"/>
                              <a:ea typeface="黑体" panose="02010609060101010101" pitchFamily="49" charset="-122"/>
                            </a:rPr>
                            <a:t>TBM</a:t>
                          </a:r>
                          <a:r>
                            <a:rPr lang="zh-CN" altLang="en-US" sz="1700" baseline="0" dirty="0">
                              <a:latin typeface="Times New Roman" panose="02020603050405020304" pitchFamily="18" charset="0"/>
                              <a:ea typeface="黑体" panose="02010609060101010101" pitchFamily="49" charset="-122"/>
                            </a:rPr>
                            <a:t>克服阻力向前空推</a:t>
                          </a:r>
                          <a:endParaRPr lang="zh-CN" altLang="en-US" dirty="0"/>
                        </a:p>
                      </a:txBody>
                      <a:tcPr anchor="ctr">
                        <a:solidFill>
                          <a:schemeClr val="bg1"/>
                        </a:solidFill>
                      </a:tcPr>
                    </a:tc>
                    <a:tc vMerge="1">
                      <a:tcPr anchor="ctr">
                        <a:solidFill>
                          <a:schemeClr val="bg1"/>
                        </a:solidFill>
                      </a:tcPr>
                    </a:tc>
                  </a:tr>
                  <a:tr h="900000">
                    <a:tc>
                      <a:txBody>
                        <a:bodyPr/>
                        <a:lstStyle/>
                        <a:p>
                          <a:pPr algn="ctr"/>
                          <a:r>
                            <a:rPr lang="zh-CN" altLang="en-US" sz="1700" baseline="0">
                              <a:latin typeface="Times New Roman" panose="02020603050405020304" pitchFamily="18" charset="0"/>
                              <a:ea typeface="黑体" panose="02010609060101010101" pitchFamily="49" charset="-122"/>
                            </a:rPr>
                            <a:t>③</a:t>
                          </a:r>
                          <a:endParaRPr lang="zh-CN" altLang="en-US"/>
                        </a:p>
                      </a:txBody>
                      <a:tcPr anchor="ctr">
                        <a:solidFill>
                          <a:schemeClr val="bg1"/>
                        </a:solidFill>
                      </a:tcPr>
                    </a:tc>
                    <a:tc>
                      <a:txBody>
                        <a:bodyPr/>
                        <a:lstStyle/>
                        <a:p>
                          <a:pPr algn="ctr"/>
                          <a:r>
                            <a:rPr lang="zh-CN" altLang="en-US" sz="1700" baseline="0" dirty="0">
                              <a:latin typeface="Times New Roman" panose="02020603050405020304" pitchFamily="18" charset="0"/>
                              <a:ea typeface="黑体" panose="02010609060101010101" pitchFamily="49" charset="-122"/>
                            </a:rPr>
                            <a:t>上升段</a:t>
                          </a:r>
                          <a:endParaRPr lang="zh-CN" altLang="en-US" dirty="0"/>
                        </a:p>
                      </a:txBody>
                      <a:tcPr anchor="ctr">
                        <a:solidFill>
                          <a:schemeClr val="bg1"/>
                        </a:solidFill>
                      </a:tcPr>
                    </a:tc>
                    <a:tc>
                      <a:txBody>
                        <a:bodyPr/>
                        <a:lstStyle/>
                        <a:p>
                          <a:pPr algn="ctr"/>
                          <a:r>
                            <a:rPr lang="zh-CN" altLang="en-US" sz="1700" baseline="0" dirty="0">
                              <a:latin typeface="Times New Roman" panose="02020603050405020304" pitchFamily="18" charset="0"/>
                              <a:ea typeface="黑体" panose="02010609060101010101" pitchFamily="49" charset="-122"/>
                            </a:rPr>
                            <a:t>刀盘接触掌子面开始切削岩体，各参数急速增大</a:t>
                          </a:r>
                          <a:endParaRPr lang="zh-CN" altLang="en-US" dirty="0"/>
                        </a:p>
                      </a:txBody>
                      <a:tcPr anchor="ctr">
                        <a:solidFill>
                          <a:schemeClr val="bg1"/>
                        </a:solidFill>
                      </a:tcPr>
                    </a:tc>
                    <a:tc>
                      <a:txBody>
                        <a:bodyPr/>
                        <a:lstStyle/>
                        <a:p>
                          <a:pPr algn="ctr"/>
                          <a:r>
                            <a:rPr lang="en-US" altLang="zh-CN" sz="1700" i="1" baseline="0" dirty="0">
                              <a:latin typeface="Times New Roman" panose="02020603050405020304" pitchFamily="18" charset="0"/>
                              <a:ea typeface="黑体" panose="02010609060101010101" pitchFamily="49" charset="-122"/>
                            </a:rPr>
                            <a:t>score</a:t>
                          </a:r>
                          <a:r>
                            <a:rPr lang="en-US" altLang="zh-CN" sz="1700" baseline="0" dirty="0">
                              <a:latin typeface="Times New Roman" panose="02020603050405020304" pitchFamily="18" charset="0"/>
                              <a:ea typeface="黑体" panose="02010609060101010101" pitchFamily="49" charset="-122"/>
                            </a:rPr>
                            <a:t>1=</a:t>
                          </a:r>
                          <a:r>
                            <a:rPr lang="zh-CN" altLang="en-US" sz="1700" baseline="0" dirty="0">
                              <a:latin typeface="Times New Roman" panose="02020603050405020304" pitchFamily="18" charset="0"/>
                              <a:ea typeface="黑体" panose="02010609060101010101" pitchFamily="49" charset="-122"/>
                            </a:rPr>
                            <a:t>上升段</a:t>
                          </a:r>
                          <a:r>
                            <a:rPr lang="zh-CN" altLang="en-US" sz="1700" b="1" baseline="0" dirty="0">
                              <a:solidFill>
                                <a:srgbClr val="FF0000"/>
                              </a:solidFill>
                              <a:latin typeface="Times New Roman" panose="02020603050405020304" pitchFamily="18" charset="0"/>
                              <a:ea typeface="黑体" panose="02010609060101010101" pitchFamily="49" charset="-122"/>
                            </a:rPr>
                            <a:t>单调递增性</a:t>
                          </a:r>
                          <a:endParaRPr lang="en-US" altLang="zh-CN" sz="1700" b="1" baseline="0" dirty="0">
                            <a:solidFill>
                              <a:srgbClr val="FF0000"/>
                            </a:solidFill>
                            <a:latin typeface="Times New Roman" panose="02020603050405020304" pitchFamily="18" charset="0"/>
                            <a:ea typeface="黑体" panose="02010609060101010101" pitchFamily="49" charset="-122"/>
                          </a:endParaRPr>
                        </a:p>
                        <a:p>
                          <a:pPr algn="ctr"/>
                          <a:r>
                            <a:rPr lang="en-US" altLang="zh-CN" sz="1700" i="1" baseline="0" dirty="0">
                              <a:latin typeface="Times New Roman" panose="02020603050405020304" pitchFamily="18" charset="0"/>
                              <a:ea typeface="黑体" panose="02010609060101010101" pitchFamily="49" charset="-122"/>
                            </a:rPr>
                            <a:t>score</a:t>
                          </a:r>
                          <a:r>
                            <a:rPr lang="en-US" altLang="zh-CN" sz="1700" baseline="0" dirty="0">
                              <a:latin typeface="Times New Roman" panose="02020603050405020304" pitchFamily="18" charset="0"/>
                              <a:ea typeface="黑体" panose="02010609060101010101" pitchFamily="49" charset="-122"/>
                            </a:rPr>
                            <a:t>2=</a:t>
                          </a:r>
                          <a:r>
                            <a:rPr lang="zh-CN" altLang="en-US" sz="1700" baseline="0" dirty="0">
                              <a:latin typeface="Times New Roman" panose="02020603050405020304" pitchFamily="18" charset="0"/>
                              <a:ea typeface="黑体" panose="02010609060101010101" pitchFamily="49" charset="-122"/>
                            </a:rPr>
                            <a:t>上升段</a:t>
                          </a:r>
                          <a:r>
                            <a:rPr lang="zh-CN" altLang="en-US" sz="1700" b="1" baseline="0" dirty="0">
                              <a:solidFill>
                                <a:srgbClr val="FF0000"/>
                              </a:solidFill>
                              <a:latin typeface="Times New Roman" panose="02020603050405020304" pitchFamily="18" charset="0"/>
                              <a:ea typeface="黑体" panose="02010609060101010101" pitchFamily="49" charset="-122"/>
                            </a:rPr>
                            <a:t>斜率</a:t>
                          </a:r>
                          <a:endParaRPr lang="en-US" altLang="zh-CN" sz="1700" b="1" baseline="0" dirty="0">
                            <a:solidFill>
                              <a:srgbClr val="FF0000"/>
                            </a:solidFill>
                            <a:latin typeface="Times New Roman" panose="02020603050405020304" pitchFamily="18" charset="0"/>
                            <a:ea typeface="黑体" panose="02010609060101010101" pitchFamily="49" charset="-122"/>
                          </a:endParaRPr>
                        </a:p>
                        <a:p>
                          <a:pPr algn="ctr"/>
                          <a:r>
                            <a:rPr lang="en-US" altLang="zh-CN" sz="1700" baseline="0" dirty="0">
                              <a:latin typeface="Times New Roman" panose="02020603050405020304" pitchFamily="18" charset="0"/>
                              <a:ea typeface="黑体" panose="02010609060101010101" pitchFamily="49" charset="-122"/>
                            </a:rPr>
                            <a:t>MAX(</a:t>
                          </a:r>
                          <a:r>
                            <a:rPr lang="en-US" altLang="zh-CN" sz="1700" i="1" baseline="0" dirty="0">
                              <a:latin typeface="Times New Roman" panose="02020603050405020304" pitchFamily="18" charset="0"/>
                              <a:ea typeface="黑体" panose="02010609060101010101" pitchFamily="49" charset="-122"/>
                            </a:rPr>
                            <a:t>score</a:t>
                          </a:r>
                          <a:r>
                            <a:rPr lang="en-US" altLang="zh-CN" sz="1700" baseline="0" dirty="0">
                              <a:latin typeface="Times New Roman" panose="02020603050405020304" pitchFamily="18" charset="0"/>
                              <a:ea typeface="黑体" panose="02010609060101010101" pitchFamily="49" charset="-122"/>
                            </a:rPr>
                            <a:t>1+</a:t>
                          </a:r>
                          <a:r>
                            <a:rPr lang="en-US" altLang="zh-CN" sz="1700" i="1" baseline="0" dirty="0">
                              <a:latin typeface="Times New Roman" panose="02020603050405020304" pitchFamily="18" charset="0"/>
                              <a:ea typeface="黑体" panose="02010609060101010101" pitchFamily="49" charset="-122"/>
                            </a:rPr>
                            <a:t>score</a:t>
                          </a:r>
                          <a:r>
                            <a:rPr lang="en-US" altLang="zh-CN" sz="1700" baseline="0" dirty="0">
                              <a:latin typeface="Times New Roman" panose="02020603050405020304" pitchFamily="18" charset="0"/>
                              <a:ea typeface="黑体" panose="02010609060101010101" pitchFamily="49" charset="-122"/>
                            </a:rPr>
                            <a:t>2)</a:t>
                          </a:r>
                          <a:endParaRPr lang="zh-CN" altLang="en-US" sz="1700" baseline="0" dirty="0">
                            <a:latin typeface="Times New Roman" panose="02020603050405020304" pitchFamily="18" charset="0"/>
                            <a:ea typeface="黑体" panose="02010609060101010101" pitchFamily="49" charset="-122"/>
                          </a:endParaRPr>
                        </a:p>
                      </a:txBody>
                      <a:tcPr anchor="ctr">
                        <a:solidFill>
                          <a:schemeClr val="bg1"/>
                        </a:solidFill>
                      </a:tcPr>
                    </a:tc>
                  </a:tr>
                  <a:tr h="900000">
                    <a:tc>
                      <a:txBody>
                        <a:bodyPr/>
                        <a:lstStyle/>
                        <a:p>
                          <a:pPr algn="ctr"/>
                          <a:r>
                            <a:rPr lang="zh-CN" altLang="en-US" sz="1700" baseline="0" dirty="0">
                              <a:latin typeface="Times New Roman" panose="02020603050405020304" pitchFamily="18" charset="0"/>
                              <a:ea typeface="黑体" panose="02010609060101010101" pitchFamily="49" charset="-122"/>
                            </a:rPr>
                            <a:t>④</a:t>
                          </a:r>
                          <a:endParaRPr lang="zh-CN" altLang="en-US" sz="1700" baseline="0" dirty="0">
                            <a:latin typeface="Times New Roman" panose="02020603050405020304" pitchFamily="18" charset="0"/>
                            <a:ea typeface="黑体" panose="02010609060101010101" pitchFamily="49" charset="-122"/>
                          </a:endParaRPr>
                        </a:p>
                      </a:txBody>
                      <a:tcPr anchor="ctr">
                        <a:solidFill>
                          <a:schemeClr val="bg1"/>
                        </a:solidFill>
                      </a:tcPr>
                    </a:tc>
                    <a:tc>
                      <a:txBody>
                        <a:bodyPr/>
                        <a:lstStyle/>
                        <a:p>
                          <a:pPr algn="ctr"/>
                          <a:r>
                            <a:rPr lang="zh-CN" altLang="en-US" sz="1700" baseline="0" dirty="0">
                              <a:latin typeface="Times New Roman" panose="02020603050405020304" pitchFamily="18" charset="0"/>
                              <a:ea typeface="黑体" panose="02010609060101010101" pitchFamily="49" charset="-122"/>
                            </a:rPr>
                            <a:t>稳定段</a:t>
                          </a:r>
                          <a:endParaRPr lang="zh-CN" altLang="en-US" sz="1700" baseline="0" dirty="0">
                            <a:latin typeface="Times New Roman" panose="02020603050405020304" pitchFamily="18" charset="0"/>
                            <a:ea typeface="黑体" panose="02010609060101010101" pitchFamily="49" charset="-122"/>
                          </a:endParaRPr>
                        </a:p>
                      </a:txBody>
                      <a:tcPr anchor="ctr">
                        <a:solidFill>
                          <a:schemeClr val="bg1"/>
                        </a:solidFill>
                      </a:tcPr>
                    </a:tc>
                    <a:tc>
                      <a:txBody>
                        <a:bodyPr/>
                        <a:lstStyle/>
                        <a:p>
                          <a:pPr algn="ctr"/>
                          <a:r>
                            <a:rPr lang="en-US" altLang="zh-CN" sz="1700" baseline="0" dirty="0">
                              <a:latin typeface="Times New Roman" panose="02020603050405020304" pitchFamily="18" charset="0"/>
                              <a:ea typeface="黑体" panose="02010609060101010101" pitchFamily="49" charset="-122"/>
                            </a:rPr>
                            <a:t>TBM</a:t>
                          </a:r>
                          <a:r>
                            <a:rPr lang="zh-CN" altLang="en-US" sz="1700" baseline="0" dirty="0">
                              <a:latin typeface="Times New Roman" panose="02020603050405020304" pitchFamily="18" charset="0"/>
                              <a:ea typeface="黑体" panose="02010609060101010101" pitchFamily="49" charset="-122"/>
                            </a:rPr>
                            <a:t>以稳定速率持续破岩，各参数处于较高稳定水平</a:t>
                          </a:r>
                          <a:endParaRPr lang="zh-CN" altLang="en-US" sz="1700" baseline="0" dirty="0">
                            <a:latin typeface="Times New Roman" panose="02020603050405020304" pitchFamily="18" charset="0"/>
                            <a:ea typeface="黑体" panose="02010609060101010101" pitchFamily="49" charset="-122"/>
                          </a:endParaRPr>
                        </a:p>
                      </a:txBody>
                      <a:tcPr anchor="ctr">
                        <a:solidFill>
                          <a:schemeClr val="bg1"/>
                        </a:solidFill>
                      </a:tcPr>
                    </a:tc>
                    <a:tc>
                      <a:txBody>
                        <a:bodyPr/>
                        <a:lstStyle/>
                        <a:p>
                          <a:pPr algn="ctr"/>
                          <a:r>
                            <a:rPr lang="en-US" altLang="zh-CN" sz="1700" i="1" baseline="0" dirty="0">
                              <a:latin typeface="Times New Roman" panose="02020603050405020304" pitchFamily="18" charset="0"/>
                              <a:ea typeface="黑体" panose="02010609060101010101" pitchFamily="49" charset="-122"/>
                            </a:rPr>
                            <a:t>score</a:t>
                          </a:r>
                          <a:r>
                            <a:rPr lang="en-US" altLang="zh-CN" sz="1700" baseline="0" dirty="0">
                              <a:latin typeface="Times New Roman" panose="02020603050405020304" pitchFamily="18" charset="0"/>
                              <a:ea typeface="黑体" panose="02010609060101010101" pitchFamily="49" charset="-122"/>
                            </a:rPr>
                            <a:t>3=</a:t>
                          </a:r>
                          <a:r>
                            <a:rPr lang="zh-CN" altLang="en-US" sz="1700" baseline="0" dirty="0">
                              <a:latin typeface="Times New Roman" panose="02020603050405020304" pitchFamily="18" charset="0"/>
                              <a:ea typeface="黑体" panose="02010609060101010101" pitchFamily="49" charset="-122"/>
                            </a:rPr>
                            <a:t>上升段与稳定段</a:t>
                          </a:r>
                          <a:r>
                            <a:rPr lang="zh-CN" altLang="en-US" sz="1700" b="1" baseline="0" dirty="0">
                              <a:solidFill>
                                <a:srgbClr val="FF0000"/>
                              </a:solidFill>
                              <a:latin typeface="Times New Roman" panose="02020603050405020304" pitchFamily="18" charset="0"/>
                              <a:ea typeface="黑体" panose="02010609060101010101" pitchFamily="49" charset="-122"/>
                            </a:rPr>
                            <a:t>斜率差</a:t>
                          </a:r>
                          <a:endParaRPr lang="en-US" altLang="zh-CN" sz="1700" b="1" baseline="0" dirty="0">
                            <a:solidFill>
                              <a:srgbClr val="FF0000"/>
                            </a:solidFill>
                            <a:latin typeface="Times New Roman" panose="02020603050405020304" pitchFamily="18" charset="0"/>
                            <a:ea typeface="黑体" panose="02010609060101010101" pitchFamily="49" charset="-122"/>
                          </a:endParaRPr>
                        </a:p>
                        <a:p>
                          <a:pPr algn="ctr"/>
                          <a:r>
                            <a:rPr lang="en-US" altLang="zh-CN" sz="1700" baseline="0" dirty="0">
                              <a:latin typeface="Times New Roman" panose="02020603050405020304" pitchFamily="18" charset="0"/>
                              <a:ea typeface="黑体" panose="02010609060101010101" pitchFamily="49" charset="-122"/>
                            </a:rPr>
                            <a:t>MAX(</a:t>
                          </a:r>
                          <a:r>
                            <a:rPr lang="en-US" altLang="zh-CN" sz="1700" i="1" baseline="0" dirty="0">
                              <a:latin typeface="Times New Roman" panose="02020603050405020304" pitchFamily="18" charset="0"/>
                              <a:ea typeface="黑体" panose="02010609060101010101" pitchFamily="49" charset="-122"/>
                            </a:rPr>
                            <a:t>score</a:t>
                          </a:r>
                          <a:r>
                            <a:rPr lang="en-US" altLang="zh-CN" sz="1700" baseline="0" dirty="0">
                              <a:latin typeface="Times New Roman" panose="02020603050405020304" pitchFamily="18" charset="0"/>
                              <a:ea typeface="黑体" panose="02010609060101010101" pitchFamily="49" charset="-122"/>
                            </a:rPr>
                            <a:t>3)</a:t>
                          </a:r>
                          <a:endParaRPr lang="zh-CN" altLang="en-US" sz="1700" baseline="0" dirty="0">
                            <a:latin typeface="Times New Roman" panose="02020603050405020304" pitchFamily="18" charset="0"/>
                            <a:ea typeface="黑体" panose="02010609060101010101" pitchFamily="49" charset="-122"/>
                          </a:endParaRPr>
                        </a:p>
                      </a:txBody>
                      <a:tcPr anchor="ctr">
                        <a:solidFill>
                          <a:schemeClr val="bg1"/>
                        </a:solidFill>
                      </a:tcPr>
                    </a:tc>
                  </a:tr>
                  <a:tr h="720000">
                    <a:tc>
                      <a:txBody>
                        <a:bodyPr/>
                        <a:lstStyle/>
                        <a:p>
                          <a:pPr algn="ctr"/>
                          <a:r>
                            <a:rPr lang="zh-CN" altLang="en-US" sz="1700" baseline="0" dirty="0">
                              <a:latin typeface="Times New Roman" panose="02020603050405020304" pitchFamily="18" charset="0"/>
                              <a:ea typeface="黑体" panose="02010609060101010101" pitchFamily="49" charset="-122"/>
                            </a:rPr>
                            <a:t>⑤</a:t>
                          </a:r>
                          <a:endParaRPr lang="zh-CN" altLang="en-US" sz="1700" baseline="0" dirty="0">
                            <a:latin typeface="Times New Roman" panose="02020603050405020304" pitchFamily="18" charset="0"/>
                            <a:ea typeface="黑体" panose="02010609060101010101" pitchFamily="49" charset="-122"/>
                          </a:endParaRPr>
                        </a:p>
                      </a:txBody>
                      <a:tcPr anchor="ctr">
                        <a:lnB w="28575" cap="flat" cmpd="sng" algn="ctr">
                          <a:solidFill>
                            <a:schemeClr val="tx1"/>
                          </a:solidFill>
                          <a:prstDash val="solid"/>
                          <a:round/>
                          <a:headEnd type="none" w="med" len="med"/>
                          <a:tailEnd type="none" w="med" len="med"/>
                        </a:lnB>
                        <a:solidFill>
                          <a:schemeClr val="bg1"/>
                        </a:solidFill>
                      </a:tcPr>
                    </a:tc>
                    <a:tc>
                      <a:txBody>
                        <a:bodyPr/>
                        <a:lstStyle/>
                        <a:p>
                          <a:pPr algn="ctr"/>
                          <a:r>
                            <a:rPr lang="zh-CN" altLang="en-US" sz="1700" baseline="0" dirty="0">
                              <a:latin typeface="Times New Roman" panose="02020603050405020304" pitchFamily="18" charset="0"/>
                              <a:ea typeface="黑体" panose="02010609060101010101" pitchFamily="49" charset="-122"/>
                            </a:rPr>
                            <a:t>下降段</a:t>
                          </a:r>
                          <a:endParaRPr lang="zh-CN" altLang="en-US" sz="1700" baseline="0" dirty="0">
                            <a:latin typeface="Times New Roman" panose="02020603050405020304" pitchFamily="18" charset="0"/>
                            <a:ea typeface="黑体" panose="02010609060101010101" pitchFamily="49" charset="-122"/>
                          </a:endParaRPr>
                        </a:p>
                      </a:txBody>
                      <a:tcPr anchor="ctr">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700" baseline="0" dirty="0">
                              <a:latin typeface="Times New Roman" panose="02020603050405020304" pitchFamily="18" charset="0"/>
                              <a:ea typeface="黑体" panose="02010609060101010101" pitchFamily="49" charset="-122"/>
                            </a:rPr>
                            <a:t>TBM</a:t>
                          </a:r>
                          <a:r>
                            <a:rPr lang="zh-CN" altLang="en-US" sz="1700" baseline="0" dirty="0">
                              <a:latin typeface="Times New Roman" panose="02020603050405020304" pitchFamily="18" charset="0"/>
                              <a:ea typeface="黑体" panose="02010609060101010101" pitchFamily="49" charset="-122"/>
                            </a:rPr>
                            <a:t>停止掘进，各参数急速降为</a:t>
                          </a:r>
                          <a:r>
                            <a:rPr lang="en-US" altLang="zh-CN" sz="1700" baseline="0" dirty="0">
                              <a:latin typeface="Times New Roman" panose="02020603050405020304" pitchFamily="18" charset="0"/>
                              <a:ea typeface="黑体" panose="02010609060101010101" pitchFamily="49" charset="-122"/>
                            </a:rPr>
                            <a:t>0</a:t>
                          </a:r>
                          <a:endParaRPr lang="zh-CN" altLang="en-US" sz="1700" baseline="0" dirty="0">
                            <a:latin typeface="Times New Roman" panose="02020603050405020304" pitchFamily="18" charset="0"/>
                            <a:ea typeface="黑体" panose="02010609060101010101" pitchFamily="49" charset="-122"/>
                          </a:endParaRPr>
                        </a:p>
                      </a:txBody>
                      <a:tcPr anchor="ctr">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700" i="1" baseline="0" dirty="0">
                              <a:latin typeface="Times New Roman" panose="02020603050405020304" pitchFamily="18" charset="0"/>
                              <a:ea typeface="黑体" panose="02010609060101010101" pitchFamily="49" charset="-122"/>
                            </a:rPr>
                            <a:t>Score</a:t>
                          </a:r>
                          <a:r>
                            <a:rPr lang="en-US" altLang="zh-CN" sz="1700" baseline="0" dirty="0">
                              <a:latin typeface="Times New Roman" panose="02020603050405020304" pitchFamily="18" charset="0"/>
                              <a:ea typeface="黑体" panose="02010609060101010101" pitchFamily="49" charset="-122"/>
                            </a:rPr>
                            <a:t>4=</a:t>
                          </a:r>
                          <a:r>
                            <a:rPr lang="zh-CN" altLang="en-US" sz="1700" baseline="0" dirty="0">
                              <a:latin typeface="Times New Roman" panose="02020603050405020304" pitchFamily="18" charset="0"/>
                              <a:ea typeface="黑体" panose="02010609060101010101" pitchFamily="49" charset="-122"/>
                            </a:rPr>
                            <a:t>稳定段与下降段</a:t>
                          </a:r>
                          <a:r>
                            <a:rPr lang="zh-CN" altLang="en-US" sz="1700" b="1" baseline="0" dirty="0">
                              <a:solidFill>
                                <a:srgbClr val="FF0000"/>
                              </a:solidFill>
                              <a:latin typeface="Times New Roman" panose="02020603050405020304" pitchFamily="18" charset="0"/>
                              <a:ea typeface="黑体" panose="02010609060101010101" pitchFamily="49" charset="-122"/>
                            </a:rPr>
                            <a:t>斜率差</a:t>
                          </a:r>
                          <a:endParaRPr lang="en-US" altLang="zh-CN" sz="1700" b="1" baseline="0" dirty="0">
                            <a:solidFill>
                              <a:srgbClr val="FF0000"/>
                            </a:solidFill>
                            <a:latin typeface="Times New Roman" panose="02020603050405020304" pitchFamily="18" charset="0"/>
                            <a:ea typeface="黑体" panose="02010609060101010101" pitchFamily="49" charset="-122"/>
                          </a:endParaRPr>
                        </a:p>
                        <a:p>
                          <a:pPr algn="ctr"/>
                          <a:r>
                            <a:rPr lang="en-US" altLang="zh-CN" sz="1700" baseline="0" dirty="0">
                              <a:latin typeface="Times New Roman" panose="02020603050405020304" pitchFamily="18" charset="0"/>
                              <a:ea typeface="黑体" panose="02010609060101010101" pitchFamily="49" charset="-122"/>
                            </a:rPr>
                            <a:t>MAX(</a:t>
                          </a:r>
                          <a:r>
                            <a:rPr lang="en-US" altLang="zh-CN" sz="1700" i="1" baseline="0" dirty="0">
                              <a:latin typeface="Times New Roman" panose="02020603050405020304" pitchFamily="18" charset="0"/>
                              <a:ea typeface="黑体" panose="02010609060101010101" pitchFamily="49" charset="-122"/>
                            </a:rPr>
                            <a:t>score</a:t>
                          </a:r>
                          <a:r>
                            <a:rPr lang="en-US" altLang="zh-CN" sz="1700" baseline="0" dirty="0">
                              <a:latin typeface="Times New Roman" panose="02020603050405020304" pitchFamily="18" charset="0"/>
                              <a:ea typeface="黑体" panose="02010609060101010101" pitchFamily="49" charset="-122"/>
                            </a:rPr>
                            <a:t>4)</a:t>
                          </a:r>
                          <a:endParaRPr lang="zh-CN" altLang="en-US" sz="1700" baseline="0" dirty="0">
                            <a:latin typeface="Times New Roman" panose="02020603050405020304" pitchFamily="18" charset="0"/>
                            <a:ea typeface="黑体" panose="02010609060101010101" pitchFamily="49" charset="-122"/>
                          </a:endParaRPr>
                        </a:p>
                      </a:txBody>
                      <a:tcPr anchor="ctr">
                        <a:lnB w="28575" cap="flat" cmpd="sng" algn="ctr">
                          <a:solidFill>
                            <a:schemeClr val="tx1"/>
                          </a:solidFill>
                          <a:prstDash val="solid"/>
                          <a:round/>
                          <a:headEnd type="none" w="med" len="med"/>
                          <a:tailEnd type="none" w="med" len="med"/>
                        </a:lnB>
                        <a:solidFill>
                          <a:schemeClr val="bg1"/>
                        </a:solidFill>
                      </a:tcPr>
                    </a:tc>
                  </a:tr>
                </a:tbl>
              </a:graphicData>
            </a:graphic>
          </p:graphicFrame>
        </mc:Choice>
        <mc:Fallback xmlns="">
          <p:graphicFrame>
            <p:nvGraphicFramePr>
              <p:cNvPr id="8" name="表格 7"/>
              <p:cNvGraphicFramePr>
                <a:graphicFrameLocks noGrp="1"/>
              </p:cNvGraphicFramePr>
              <p:nvPr/>
            </p:nvGraphicFramePr>
            <p:xfrm>
              <a:off x="170179" y="2385608"/>
              <a:ext cx="6921501" cy="4310520"/>
            </p:xfrm>
            <a:graphic>
              <a:graphicData uri="http://schemas.openxmlformats.org/drawingml/2006/table">
                <a:tbl>
                  <a:tblPr firstRow="1" bandRow="1">
                    <a:tableStyleId>{5C22544A-7EE6-4342-B048-85BDC9FD1C3A}</a:tableStyleId>
                  </a:tblPr>
                  <a:tblGrid>
                    <a:gridCol w="622301"/>
                    <a:gridCol w="1066800"/>
                    <a:gridCol w="1910080"/>
                    <a:gridCol w="3322320"/>
                  </a:tblGrid>
                  <a:tr h="267546">
                    <a:tc>
                      <a:txBody>
                        <a:bodyPr/>
                        <a:lstStyle/>
                        <a:p>
                          <a:pPr algn="ctr"/>
                          <a:r>
                            <a:rPr lang="zh-CN" altLang="en-US" sz="1700" baseline="0" dirty="0">
                              <a:solidFill>
                                <a:schemeClr val="tx1"/>
                              </a:solidFill>
                              <a:latin typeface="Times New Roman" panose="02020603050405020304" pitchFamily="18" charset="0"/>
                              <a:ea typeface="黑体" panose="02010609060101010101" pitchFamily="49" charset="-122"/>
                            </a:rPr>
                            <a:t>序号</a:t>
                          </a:r>
                          <a:endParaRPr lang="zh-CN" altLang="en-US" sz="1700" baseline="0" dirty="0">
                            <a:solidFill>
                              <a:schemeClr val="tx1"/>
                            </a:solidFill>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zh-CN" altLang="en-US" sz="1700" baseline="0" dirty="0">
                              <a:solidFill>
                                <a:schemeClr val="tx1"/>
                              </a:solidFill>
                              <a:latin typeface="Times New Roman" panose="02020603050405020304" pitchFamily="18" charset="0"/>
                              <a:ea typeface="黑体" panose="02010609060101010101" pitchFamily="49" charset="-122"/>
                            </a:rPr>
                            <a:t>阶段名称</a:t>
                          </a:r>
                          <a:endParaRPr lang="zh-CN" altLang="en-US" sz="1700" baseline="0" dirty="0">
                            <a:solidFill>
                              <a:schemeClr val="tx1"/>
                            </a:solidFill>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700" baseline="0" dirty="0">
                              <a:solidFill>
                                <a:schemeClr val="tx1"/>
                              </a:solidFill>
                              <a:latin typeface="Times New Roman" panose="02020603050405020304" pitchFamily="18" charset="0"/>
                              <a:ea typeface="黑体" panose="02010609060101010101" pitchFamily="49" charset="-122"/>
                            </a:rPr>
                            <a:t> </a:t>
                          </a:r>
                          <a:r>
                            <a:rPr lang="zh-CN" altLang="en-US" sz="1700" baseline="0" dirty="0">
                              <a:solidFill>
                                <a:schemeClr val="tx1"/>
                              </a:solidFill>
                              <a:latin typeface="Times New Roman" panose="02020603050405020304" pitchFamily="18" charset="0"/>
                              <a:ea typeface="黑体" panose="02010609060101010101" pitchFamily="49" charset="-122"/>
                            </a:rPr>
                            <a:t>描述</a:t>
                          </a:r>
                          <a:endParaRPr lang="zh-CN" altLang="en-US" sz="1700" baseline="0" dirty="0">
                            <a:solidFill>
                              <a:schemeClr val="tx1"/>
                            </a:solidFill>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zh-CN" altLang="en-US" sz="1700" baseline="0" dirty="0">
                              <a:solidFill>
                                <a:schemeClr val="tx1"/>
                              </a:solidFill>
                              <a:latin typeface="Times New Roman" panose="02020603050405020304" pitchFamily="18" charset="0"/>
                              <a:ea typeface="黑体" panose="02010609060101010101" pitchFamily="49" charset="-122"/>
                            </a:rPr>
                            <a:t>划分标准</a:t>
                          </a:r>
                          <a:endParaRPr lang="zh-CN" altLang="en-US" sz="1700" baseline="0" dirty="0">
                            <a:solidFill>
                              <a:schemeClr val="tx1"/>
                            </a:solidFill>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r>
                  <a:tr h="720090">
                    <a:tc>
                      <a:txBody>
                        <a:bodyPr/>
                        <a:lstStyle/>
                        <a:p>
                          <a:pPr algn="ctr"/>
                          <a:r>
                            <a:rPr lang="zh-CN" altLang="en-US" sz="1700" baseline="0" dirty="0">
                              <a:latin typeface="Times New Roman" panose="02020603050405020304" pitchFamily="18" charset="0"/>
                              <a:ea typeface="黑体" panose="02010609060101010101" pitchFamily="49" charset="-122"/>
                            </a:rPr>
                            <a:t>①</a:t>
                          </a:r>
                          <a:endParaRPr lang="zh-CN" altLang="en-US" sz="1700" baseline="0" dirty="0">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solidFill>
                          <a:schemeClr val="bg1"/>
                        </a:solidFill>
                      </a:tcPr>
                    </a:tc>
                    <a:tc>
                      <a:txBody>
                        <a:bodyPr/>
                        <a:lstStyle/>
                        <a:p>
                          <a:pPr algn="ctr"/>
                          <a:r>
                            <a:rPr lang="zh-CN" altLang="en-US" sz="1700" baseline="0" dirty="0">
                              <a:latin typeface="Times New Roman" panose="02020603050405020304" pitchFamily="18" charset="0"/>
                              <a:ea typeface="黑体" panose="02010609060101010101" pitchFamily="49" charset="-122"/>
                            </a:rPr>
                            <a:t>空转段</a:t>
                          </a:r>
                          <a:endParaRPr lang="zh-CN" altLang="en-US" sz="1700" baseline="0" dirty="0">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solidFill>
                          <a:schemeClr val="bg1"/>
                        </a:solidFill>
                      </a:tcPr>
                    </a:tc>
                    <a:tc>
                      <a:txBody>
                        <a:bodyPr/>
                        <a:lstStyle/>
                        <a:p>
                          <a:pPr algn="ctr"/>
                          <a:r>
                            <a:rPr lang="en-US" altLang="zh-CN" sz="1700" baseline="0" dirty="0">
                              <a:latin typeface="Times New Roman" panose="02020603050405020304" pitchFamily="18" charset="0"/>
                              <a:ea typeface="黑体" panose="02010609060101010101" pitchFamily="49" charset="-122"/>
                            </a:rPr>
                            <a:t>TBM</a:t>
                          </a:r>
                          <a:r>
                            <a:rPr lang="zh-CN" altLang="en-US" sz="1700" baseline="0" dirty="0">
                              <a:latin typeface="Times New Roman" panose="02020603050405020304" pitchFamily="18" charset="0"/>
                              <a:ea typeface="黑体" panose="02010609060101010101" pitchFamily="49" charset="-122"/>
                            </a:rPr>
                            <a:t>启动，刀盘克服阻力空转</a:t>
                          </a:r>
                          <a:endParaRPr lang="zh-CN" altLang="en-US" sz="1700" baseline="0" dirty="0">
                            <a:latin typeface="Times New Roman" panose="02020603050405020304" pitchFamily="18" charset="0"/>
                            <a:ea typeface="黑体" panose="02010609060101010101" pitchFamily="49" charset="-122"/>
                          </a:endParaRPr>
                        </a:p>
                      </a:txBody>
                      <a:tcPr anchor="ctr">
                        <a:lnT w="28575" cap="flat" cmpd="sng" algn="ctr">
                          <a:solidFill>
                            <a:schemeClr val="tx1"/>
                          </a:solidFill>
                          <a:prstDash val="solid"/>
                          <a:round/>
                          <a:headEnd type="none" w="med" len="med"/>
                          <a:tailEnd type="none" w="med" len="med"/>
                        </a:lnT>
                        <a:solidFill>
                          <a:schemeClr val="bg1"/>
                        </a:solidFill>
                      </a:tcPr>
                    </a:tc>
                    <a:tc rowSpan="2">
                      <a:txBody>
                        <a:bodyPr/>
                        <a:lstStyle/>
                        <a:p>
                          <a:endParaRPr lang="zh-CN"/>
                        </a:p>
                      </a:txBody>
                      <a:tcPr anchor="ctr">
                        <a:lnT w="28575" cap="flat" cmpd="sng" algn="ctr">
                          <a:solidFill>
                            <a:schemeClr val="tx1"/>
                          </a:solidFill>
                          <a:prstDash val="solid"/>
                          <a:round/>
                          <a:headEnd type="none" w="med" len="med"/>
                          <a:tailEnd type="none" w="med" len="med"/>
                        </a:lnT>
                        <a:blipFill>
                          <a:blip r:embed="rId2"/>
                        </a:blipFill>
                      </a:tcPr>
                    </a:tc>
                  </a:tr>
                  <a:tr h="720000">
                    <a:tc>
                      <a:txBody>
                        <a:bodyPr/>
                        <a:lstStyle/>
                        <a:p>
                          <a:pPr algn="ctr"/>
                          <a:r>
                            <a:rPr lang="zh-CN" altLang="en-US" sz="1700" baseline="0" dirty="0">
                              <a:latin typeface="Times New Roman" panose="02020603050405020304" pitchFamily="18" charset="0"/>
                              <a:ea typeface="黑体" panose="02010609060101010101" pitchFamily="49" charset="-122"/>
                            </a:rPr>
                            <a:t>②</a:t>
                          </a:r>
                          <a:endParaRPr lang="zh-CN" altLang="en-US" dirty="0"/>
                        </a:p>
                      </a:txBody>
                      <a:tcPr anchor="ctr">
                        <a:solidFill>
                          <a:schemeClr val="bg1"/>
                        </a:solidFill>
                      </a:tcPr>
                    </a:tc>
                    <a:tc>
                      <a:txBody>
                        <a:bodyPr/>
                        <a:lstStyle/>
                        <a:p>
                          <a:pPr algn="ctr"/>
                          <a:r>
                            <a:rPr lang="zh-CN" altLang="en-US" sz="1700" baseline="0" dirty="0">
                              <a:latin typeface="Times New Roman" panose="02020603050405020304" pitchFamily="18" charset="0"/>
                              <a:ea typeface="黑体" panose="02010609060101010101" pitchFamily="49" charset="-122"/>
                            </a:rPr>
                            <a:t>空推段</a:t>
                          </a:r>
                          <a:endParaRPr lang="zh-CN" altLang="en-US" dirty="0"/>
                        </a:p>
                      </a:txBody>
                      <a:tcPr anchor="ctr">
                        <a:solidFill>
                          <a:schemeClr val="bg1"/>
                        </a:solidFill>
                      </a:tcPr>
                    </a:tc>
                    <a:tc>
                      <a:txBody>
                        <a:bodyPr/>
                        <a:lstStyle/>
                        <a:p>
                          <a:pPr algn="ctr"/>
                          <a:r>
                            <a:rPr lang="en-US" altLang="zh-CN" sz="1700" baseline="0" dirty="0">
                              <a:latin typeface="Times New Roman" panose="02020603050405020304" pitchFamily="18" charset="0"/>
                              <a:ea typeface="黑体" panose="02010609060101010101" pitchFamily="49" charset="-122"/>
                            </a:rPr>
                            <a:t>TBM</a:t>
                          </a:r>
                          <a:r>
                            <a:rPr lang="zh-CN" altLang="en-US" sz="1700" baseline="0" dirty="0">
                              <a:latin typeface="Times New Roman" panose="02020603050405020304" pitchFamily="18" charset="0"/>
                              <a:ea typeface="黑体" panose="02010609060101010101" pitchFamily="49" charset="-122"/>
                            </a:rPr>
                            <a:t>克服阻力向前空推</a:t>
                          </a:r>
                          <a:endParaRPr lang="zh-CN" altLang="en-US" dirty="0"/>
                        </a:p>
                      </a:txBody>
                      <a:tcPr anchor="ctr">
                        <a:solidFill>
                          <a:schemeClr val="bg1"/>
                        </a:solidFill>
                      </a:tcPr>
                    </a:tc>
                    <a:tc vMerge="1">
                      <a:tcPr anchor="ctr">
                        <a:solidFill>
                          <a:schemeClr val="bg1"/>
                        </a:solidFill>
                      </a:tcPr>
                    </a:tc>
                  </a:tr>
                  <a:tr h="900000">
                    <a:tc>
                      <a:txBody>
                        <a:bodyPr/>
                        <a:lstStyle/>
                        <a:p>
                          <a:pPr algn="ctr"/>
                          <a:r>
                            <a:rPr lang="zh-CN" altLang="en-US" sz="1700" baseline="0">
                              <a:latin typeface="Times New Roman" panose="02020603050405020304" pitchFamily="18" charset="0"/>
                              <a:ea typeface="黑体" panose="02010609060101010101" pitchFamily="49" charset="-122"/>
                            </a:rPr>
                            <a:t>③</a:t>
                          </a:r>
                          <a:endParaRPr lang="zh-CN" altLang="en-US"/>
                        </a:p>
                      </a:txBody>
                      <a:tcPr anchor="ctr">
                        <a:solidFill>
                          <a:schemeClr val="bg1"/>
                        </a:solidFill>
                      </a:tcPr>
                    </a:tc>
                    <a:tc>
                      <a:txBody>
                        <a:bodyPr/>
                        <a:lstStyle/>
                        <a:p>
                          <a:pPr algn="ctr"/>
                          <a:r>
                            <a:rPr lang="zh-CN" altLang="en-US" sz="1700" baseline="0" dirty="0">
                              <a:latin typeface="Times New Roman" panose="02020603050405020304" pitchFamily="18" charset="0"/>
                              <a:ea typeface="黑体" panose="02010609060101010101" pitchFamily="49" charset="-122"/>
                            </a:rPr>
                            <a:t>上升段</a:t>
                          </a:r>
                          <a:endParaRPr lang="zh-CN" altLang="en-US" dirty="0"/>
                        </a:p>
                      </a:txBody>
                      <a:tcPr anchor="ctr">
                        <a:solidFill>
                          <a:schemeClr val="bg1"/>
                        </a:solidFill>
                      </a:tcPr>
                    </a:tc>
                    <a:tc>
                      <a:txBody>
                        <a:bodyPr/>
                        <a:lstStyle/>
                        <a:p>
                          <a:pPr algn="ctr"/>
                          <a:r>
                            <a:rPr lang="zh-CN" altLang="en-US" sz="1700" baseline="0" dirty="0">
                              <a:latin typeface="Times New Roman" panose="02020603050405020304" pitchFamily="18" charset="0"/>
                              <a:ea typeface="黑体" panose="02010609060101010101" pitchFamily="49" charset="-122"/>
                            </a:rPr>
                            <a:t>刀盘接触掌子面开始切削岩体，各参数急速增大</a:t>
                          </a:r>
                          <a:endParaRPr lang="zh-CN" altLang="en-US" dirty="0"/>
                        </a:p>
                      </a:txBody>
                      <a:tcPr anchor="ctr">
                        <a:solidFill>
                          <a:schemeClr val="bg1"/>
                        </a:solidFill>
                      </a:tcPr>
                    </a:tc>
                    <a:tc>
                      <a:txBody>
                        <a:bodyPr/>
                        <a:lstStyle/>
                        <a:p>
                          <a:pPr algn="ctr"/>
                          <a:r>
                            <a:rPr lang="en-US" altLang="zh-CN" sz="1700" i="1" baseline="0" dirty="0">
                              <a:latin typeface="Times New Roman" panose="02020603050405020304" pitchFamily="18" charset="0"/>
                              <a:ea typeface="黑体" panose="02010609060101010101" pitchFamily="49" charset="-122"/>
                            </a:rPr>
                            <a:t>score</a:t>
                          </a:r>
                          <a:r>
                            <a:rPr lang="en-US" altLang="zh-CN" sz="1700" baseline="0" dirty="0">
                              <a:latin typeface="Times New Roman" panose="02020603050405020304" pitchFamily="18" charset="0"/>
                              <a:ea typeface="黑体" panose="02010609060101010101" pitchFamily="49" charset="-122"/>
                            </a:rPr>
                            <a:t>1=</a:t>
                          </a:r>
                          <a:r>
                            <a:rPr lang="zh-CN" altLang="en-US" sz="1700" baseline="0" dirty="0">
                              <a:latin typeface="Times New Roman" panose="02020603050405020304" pitchFamily="18" charset="0"/>
                              <a:ea typeface="黑体" panose="02010609060101010101" pitchFamily="49" charset="-122"/>
                            </a:rPr>
                            <a:t>上升段</a:t>
                          </a:r>
                          <a:r>
                            <a:rPr lang="zh-CN" altLang="en-US" sz="1700" b="1" baseline="0" dirty="0">
                              <a:solidFill>
                                <a:srgbClr val="FF0000"/>
                              </a:solidFill>
                              <a:latin typeface="Times New Roman" panose="02020603050405020304" pitchFamily="18" charset="0"/>
                              <a:ea typeface="黑体" panose="02010609060101010101" pitchFamily="49" charset="-122"/>
                            </a:rPr>
                            <a:t>单调递增性</a:t>
                          </a:r>
                          <a:endParaRPr lang="en-US" altLang="zh-CN" sz="1700" b="1" baseline="0" dirty="0">
                            <a:solidFill>
                              <a:srgbClr val="FF0000"/>
                            </a:solidFill>
                            <a:latin typeface="Times New Roman" panose="02020603050405020304" pitchFamily="18" charset="0"/>
                            <a:ea typeface="黑体" panose="02010609060101010101" pitchFamily="49" charset="-122"/>
                          </a:endParaRPr>
                        </a:p>
                        <a:p>
                          <a:pPr algn="ctr"/>
                          <a:r>
                            <a:rPr lang="en-US" altLang="zh-CN" sz="1700" i="1" baseline="0" dirty="0">
                              <a:latin typeface="Times New Roman" panose="02020603050405020304" pitchFamily="18" charset="0"/>
                              <a:ea typeface="黑体" panose="02010609060101010101" pitchFamily="49" charset="-122"/>
                            </a:rPr>
                            <a:t>score</a:t>
                          </a:r>
                          <a:r>
                            <a:rPr lang="en-US" altLang="zh-CN" sz="1700" baseline="0" dirty="0">
                              <a:latin typeface="Times New Roman" panose="02020603050405020304" pitchFamily="18" charset="0"/>
                              <a:ea typeface="黑体" panose="02010609060101010101" pitchFamily="49" charset="-122"/>
                            </a:rPr>
                            <a:t>2=</a:t>
                          </a:r>
                          <a:r>
                            <a:rPr lang="zh-CN" altLang="en-US" sz="1700" baseline="0" dirty="0">
                              <a:latin typeface="Times New Roman" panose="02020603050405020304" pitchFamily="18" charset="0"/>
                              <a:ea typeface="黑体" panose="02010609060101010101" pitchFamily="49" charset="-122"/>
                            </a:rPr>
                            <a:t>上升段</a:t>
                          </a:r>
                          <a:r>
                            <a:rPr lang="zh-CN" altLang="en-US" sz="1700" b="1" baseline="0" dirty="0">
                              <a:solidFill>
                                <a:srgbClr val="FF0000"/>
                              </a:solidFill>
                              <a:latin typeface="Times New Roman" panose="02020603050405020304" pitchFamily="18" charset="0"/>
                              <a:ea typeface="黑体" panose="02010609060101010101" pitchFamily="49" charset="-122"/>
                            </a:rPr>
                            <a:t>斜率</a:t>
                          </a:r>
                          <a:endParaRPr lang="en-US" altLang="zh-CN" sz="1700" b="1" baseline="0" dirty="0">
                            <a:solidFill>
                              <a:srgbClr val="FF0000"/>
                            </a:solidFill>
                            <a:latin typeface="Times New Roman" panose="02020603050405020304" pitchFamily="18" charset="0"/>
                            <a:ea typeface="黑体" panose="02010609060101010101" pitchFamily="49" charset="-122"/>
                          </a:endParaRPr>
                        </a:p>
                        <a:p>
                          <a:pPr algn="ctr"/>
                          <a:r>
                            <a:rPr lang="en-US" altLang="zh-CN" sz="1700" baseline="0" dirty="0">
                              <a:latin typeface="Times New Roman" panose="02020603050405020304" pitchFamily="18" charset="0"/>
                              <a:ea typeface="黑体" panose="02010609060101010101" pitchFamily="49" charset="-122"/>
                            </a:rPr>
                            <a:t>MAX(</a:t>
                          </a:r>
                          <a:r>
                            <a:rPr lang="en-US" altLang="zh-CN" sz="1700" i="1" baseline="0" dirty="0">
                              <a:latin typeface="Times New Roman" panose="02020603050405020304" pitchFamily="18" charset="0"/>
                              <a:ea typeface="黑体" panose="02010609060101010101" pitchFamily="49" charset="-122"/>
                            </a:rPr>
                            <a:t>score</a:t>
                          </a:r>
                          <a:r>
                            <a:rPr lang="en-US" altLang="zh-CN" sz="1700" baseline="0" dirty="0">
                              <a:latin typeface="Times New Roman" panose="02020603050405020304" pitchFamily="18" charset="0"/>
                              <a:ea typeface="黑体" panose="02010609060101010101" pitchFamily="49" charset="-122"/>
                            </a:rPr>
                            <a:t>1+</a:t>
                          </a:r>
                          <a:r>
                            <a:rPr lang="en-US" altLang="zh-CN" sz="1700" i="1" baseline="0" dirty="0">
                              <a:latin typeface="Times New Roman" panose="02020603050405020304" pitchFamily="18" charset="0"/>
                              <a:ea typeface="黑体" panose="02010609060101010101" pitchFamily="49" charset="-122"/>
                            </a:rPr>
                            <a:t>score</a:t>
                          </a:r>
                          <a:r>
                            <a:rPr lang="en-US" altLang="zh-CN" sz="1700" baseline="0" dirty="0">
                              <a:latin typeface="Times New Roman" panose="02020603050405020304" pitchFamily="18" charset="0"/>
                              <a:ea typeface="黑体" panose="02010609060101010101" pitchFamily="49" charset="-122"/>
                            </a:rPr>
                            <a:t>2)</a:t>
                          </a:r>
                          <a:endParaRPr lang="zh-CN" altLang="en-US" sz="1700" baseline="0" dirty="0">
                            <a:latin typeface="Times New Roman" panose="02020603050405020304" pitchFamily="18" charset="0"/>
                            <a:ea typeface="黑体" panose="02010609060101010101" pitchFamily="49" charset="-122"/>
                          </a:endParaRPr>
                        </a:p>
                      </a:txBody>
                      <a:tcPr anchor="ctr">
                        <a:solidFill>
                          <a:schemeClr val="bg1"/>
                        </a:solidFill>
                      </a:tcPr>
                    </a:tc>
                  </a:tr>
                  <a:tr h="900000">
                    <a:tc>
                      <a:txBody>
                        <a:bodyPr/>
                        <a:lstStyle/>
                        <a:p>
                          <a:pPr algn="ctr"/>
                          <a:r>
                            <a:rPr lang="zh-CN" altLang="en-US" sz="1700" baseline="0" dirty="0">
                              <a:latin typeface="Times New Roman" panose="02020603050405020304" pitchFamily="18" charset="0"/>
                              <a:ea typeface="黑体" panose="02010609060101010101" pitchFamily="49" charset="-122"/>
                            </a:rPr>
                            <a:t>④</a:t>
                          </a:r>
                          <a:endParaRPr lang="zh-CN" altLang="en-US" sz="1700" baseline="0" dirty="0">
                            <a:latin typeface="Times New Roman" panose="02020603050405020304" pitchFamily="18" charset="0"/>
                            <a:ea typeface="黑体" panose="02010609060101010101" pitchFamily="49" charset="-122"/>
                          </a:endParaRPr>
                        </a:p>
                      </a:txBody>
                      <a:tcPr anchor="ctr">
                        <a:solidFill>
                          <a:schemeClr val="bg1"/>
                        </a:solidFill>
                      </a:tcPr>
                    </a:tc>
                    <a:tc>
                      <a:txBody>
                        <a:bodyPr/>
                        <a:lstStyle/>
                        <a:p>
                          <a:pPr algn="ctr"/>
                          <a:r>
                            <a:rPr lang="zh-CN" altLang="en-US" sz="1700" baseline="0" dirty="0">
                              <a:latin typeface="Times New Roman" panose="02020603050405020304" pitchFamily="18" charset="0"/>
                              <a:ea typeface="黑体" panose="02010609060101010101" pitchFamily="49" charset="-122"/>
                            </a:rPr>
                            <a:t>稳定段</a:t>
                          </a:r>
                          <a:endParaRPr lang="zh-CN" altLang="en-US" sz="1700" baseline="0" dirty="0">
                            <a:latin typeface="Times New Roman" panose="02020603050405020304" pitchFamily="18" charset="0"/>
                            <a:ea typeface="黑体" panose="02010609060101010101" pitchFamily="49" charset="-122"/>
                          </a:endParaRPr>
                        </a:p>
                      </a:txBody>
                      <a:tcPr anchor="ctr">
                        <a:solidFill>
                          <a:schemeClr val="bg1"/>
                        </a:solidFill>
                      </a:tcPr>
                    </a:tc>
                    <a:tc>
                      <a:txBody>
                        <a:bodyPr/>
                        <a:lstStyle/>
                        <a:p>
                          <a:pPr algn="ctr"/>
                          <a:r>
                            <a:rPr lang="en-US" altLang="zh-CN" sz="1700" baseline="0" dirty="0">
                              <a:latin typeface="Times New Roman" panose="02020603050405020304" pitchFamily="18" charset="0"/>
                              <a:ea typeface="黑体" panose="02010609060101010101" pitchFamily="49" charset="-122"/>
                            </a:rPr>
                            <a:t>TBM</a:t>
                          </a:r>
                          <a:r>
                            <a:rPr lang="zh-CN" altLang="en-US" sz="1700" baseline="0" dirty="0">
                              <a:latin typeface="Times New Roman" panose="02020603050405020304" pitchFamily="18" charset="0"/>
                              <a:ea typeface="黑体" panose="02010609060101010101" pitchFamily="49" charset="-122"/>
                            </a:rPr>
                            <a:t>以稳定速率持续破岩，各参数处于较高稳定水平</a:t>
                          </a:r>
                          <a:endParaRPr lang="zh-CN" altLang="en-US" sz="1700" baseline="0" dirty="0">
                            <a:latin typeface="Times New Roman" panose="02020603050405020304" pitchFamily="18" charset="0"/>
                            <a:ea typeface="黑体" panose="02010609060101010101" pitchFamily="49" charset="-122"/>
                          </a:endParaRPr>
                        </a:p>
                      </a:txBody>
                      <a:tcPr anchor="ctr">
                        <a:solidFill>
                          <a:schemeClr val="bg1"/>
                        </a:solidFill>
                      </a:tcPr>
                    </a:tc>
                    <a:tc>
                      <a:txBody>
                        <a:bodyPr/>
                        <a:lstStyle/>
                        <a:p>
                          <a:pPr algn="ctr"/>
                          <a:r>
                            <a:rPr lang="en-US" altLang="zh-CN" sz="1700" i="1" baseline="0" dirty="0">
                              <a:latin typeface="Times New Roman" panose="02020603050405020304" pitchFamily="18" charset="0"/>
                              <a:ea typeface="黑体" panose="02010609060101010101" pitchFamily="49" charset="-122"/>
                            </a:rPr>
                            <a:t>score</a:t>
                          </a:r>
                          <a:r>
                            <a:rPr lang="en-US" altLang="zh-CN" sz="1700" baseline="0" dirty="0">
                              <a:latin typeface="Times New Roman" panose="02020603050405020304" pitchFamily="18" charset="0"/>
                              <a:ea typeface="黑体" panose="02010609060101010101" pitchFamily="49" charset="-122"/>
                            </a:rPr>
                            <a:t>3=</a:t>
                          </a:r>
                          <a:r>
                            <a:rPr lang="zh-CN" altLang="en-US" sz="1700" baseline="0" dirty="0">
                              <a:latin typeface="Times New Roman" panose="02020603050405020304" pitchFamily="18" charset="0"/>
                              <a:ea typeface="黑体" panose="02010609060101010101" pitchFamily="49" charset="-122"/>
                            </a:rPr>
                            <a:t>上升段与稳定段</a:t>
                          </a:r>
                          <a:r>
                            <a:rPr lang="zh-CN" altLang="en-US" sz="1700" b="1" baseline="0" dirty="0">
                              <a:solidFill>
                                <a:srgbClr val="FF0000"/>
                              </a:solidFill>
                              <a:latin typeface="Times New Roman" panose="02020603050405020304" pitchFamily="18" charset="0"/>
                              <a:ea typeface="黑体" panose="02010609060101010101" pitchFamily="49" charset="-122"/>
                            </a:rPr>
                            <a:t>斜率差</a:t>
                          </a:r>
                          <a:endParaRPr lang="en-US" altLang="zh-CN" sz="1700" b="1" baseline="0" dirty="0">
                            <a:solidFill>
                              <a:srgbClr val="FF0000"/>
                            </a:solidFill>
                            <a:latin typeface="Times New Roman" panose="02020603050405020304" pitchFamily="18" charset="0"/>
                            <a:ea typeface="黑体" panose="02010609060101010101" pitchFamily="49" charset="-122"/>
                          </a:endParaRPr>
                        </a:p>
                        <a:p>
                          <a:pPr algn="ctr"/>
                          <a:r>
                            <a:rPr lang="en-US" altLang="zh-CN" sz="1700" baseline="0" dirty="0">
                              <a:latin typeface="Times New Roman" panose="02020603050405020304" pitchFamily="18" charset="0"/>
                              <a:ea typeface="黑体" panose="02010609060101010101" pitchFamily="49" charset="-122"/>
                            </a:rPr>
                            <a:t>MAX(</a:t>
                          </a:r>
                          <a:r>
                            <a:rPr lang="en-US" altLang="zh-CN" sz="1700" i="1" baseline="0" dirty="0">
                              <a:latin typeface="Times New Roman" panose="02020603050405020304" pitchFamily="18" charset="0"/>
                              <a:ea typeface="黑体" panose="02010609060101010101" pitchFamily="49" charset="-122"/>
                            </a:rPr>
                            <a:t>score</a:t>
                          </a:r>
                          <a:r>
                            <a:rPr lang="en-US" altLang="zh-CN" sz="1700" baseline="0" dirty="0">
                              <a:latin typeface="Times New Roman" panose="02020603050405020304" pitchFamily="18" charset="0"/>
                              <a:ea typeface="黑体" panose="02010609060101010101" pitchFamily="49" charset="-122"/>
                            </a:rPr>
                            <a:t>3)</a:t>
                          </a:r>
                          <a:endParaRPr lang="zh-CN" altLang="en-US" sz="1700" baseline="0" dirty="0">
                            <a:latin typeface="Times New Roman" panose="02020603050405020304" pitchFamily="18" charset="0"/>
                            <a:ea typeface="黑体" panose="02010609060101010101" pitchFamily="49" charset="-122"/>
                          </a:endParaRPr>
                        </a:p>
                      </a:txBody>
                      <a:tcPr anchor="ctr">
                        <a:solidFill>
                          <a:schemeClr val="bg1"/>
                        </a:solidFill>
                      </a:tcPr>
                    </a:tc>
                  </a:tr>
                  <a:tr h="720000">
                    <a:tc>
                      <a:txBody>
                        <a:bodyPr/>
                        <a:lstStyle/>
                        <a:p>
                          <a:pPr algn="ctr"/>
                          <a:r>
                            <a:rPr lang="zh-CN" altLang="en-US" sz="1700" baseline="0" dirty="0">
                              <a:latin typeface="Times New Roman" panose="02020603050405020304" pitchFamily="18" charset="0"/>
                              <a:ea typeface="黑体" panose="02010609060101010101" pitchFamily="49" charset="-122"/>
                            </a:rPr>
                            <a:t>⑤</a:t>
                          </a:r>
                          <a:endParaRPr lang="zh-CN" altLang="en-US" sz="1700" baseline="0" dirty="0">
                            <a:latin typeface="Times New Roman" panose="02020603050405020304" pitchFamily="18" charset="0"/>
                            <a:ea typeface="黑体" panose="02010609060101010101" pitchFamily="49" charset="-122"/>
                          </a:endParaRPr>
                        </a:p>
                      </a:txBody>
                      <a:tcPr anchor="ctr">
                        <a:lnB w="28575" cap="flat" cmpd="sng" algn="ctr">
                          <a:solidFill>
                            <a:schemeClr val="tx1"/>
                          </a:solidFill>
                          <a:prstDash val="solid"/>
                          <a:round/>
                          <a:headEnd type="none" w="med" len="med"/>
                          <a:tailEnd type="none" w="med" len="med"/>
                        </a:lnB>
                        <a:solidFill>
                          <a:schemeClr val="bg1"/>
                        </a:solidFill>
                      </a:tcPr>
                    </a:tc>
                    <a:tc>
                      <a:txBody>
                        <a:bodyPr/>
                        <a:lstStyle/>
                        <a:p>
                          <a:pPr algn="ctr"/>
                          <a:r>
                            <a:rPr lang="zh-CN" altLang="en-US" sz="1700" baseline="0" dirty="0">
                              <a:latin typeface="Times New Roman" panose="02020603050405020304" pitchFamily="18" charset="0"/>
                              <a:ea typeface="黑体" panose="02010609060101010101" pitchFamily="49" charset="-122"/>
                            </a:rPr>
                            <a:t>下降段</a:t>
                          </a:r>
                          <a:endParaRPr lang="zh-CN" altLang="en-US" sz="1700" baseline="0" dirty="0">
                            <a:latin typeface="Times New Roman" panose="02020603050405020304" pitchFamily="18" charset="0"/>
                            <a:ea typeface="黑体" panose="02010609060101010101" pitchFamily="49" charset="-122"/>
                          </a:endParaRPr>
                        </a:p>
                      </a:txBody>
                      <a:tcPr anchor="ctr">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700" baseline="0" dirty="0">
                              <a:latin typeface="Times New Roman" panose="02020603050405020304" pitchFamily="18" charset="0"/>
                              <a:ea typeface="黑体" panose="02010609060101010101" pitchFamily="49" charset="-122"/>
                            </a:rPr>
                            <a:t>TBM</a:t>
                          </a:r>
                          <a:r>
                            <a:rPr lang="zh-CN" altLang="en-US" sz="1700" baseline="0" dirty="0">
                              <a:latin typeface="Times New Roman" panose="02020603050405020304" pitchFamily="18" charset="0"/>
                              <a:ea typeface="黑体" panose="02010609060101010101" pitchFamily="49" charset="-122"/>
                            </a:rPr>
                            <a:t>停止掘进，各参数急速降为</a:t>
                          </a:r>
                          <a:r>
                            <a:rPr lang="en-US" altLang="zh-CN" sz="1700" baseline="0" dirty="0">
                              <a:latin typeface="Times New Roman" panose="02020603050405020304" pitchFamily="18" charset="0"/>
                              <a:ea typeface="黑体" panose="02010609060101010101" pitchFamily="49" charset="-122"/>
                            </a:rPr>
                            <a:t>0</a:t>
                          </a:r>
                          <a:endParaRPr lang="zh-CN" altLang="en-US" sz="1700" baseline="0" dirty="0">
                            <a:latin typeface="Times New Roman" panose="02020603050405020304" pitchFamily="18" charset="0"/>
                            <a:ea typeface="黑体" panose="02010609060101010101" pitchFamily="49" charset="-122"/>
                          </a:endParaRPr>
                        </a:p>
                      </a:txBody>
                      <a:tcPr anchor="ctr">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700" i="1" baseline="0" dirty="0">
                              <a:latin typeface="Times New Roman" panose="02020603050405020304" pitchFamily="18" charset="0"/>
                              <a:ea typeface="黑体" panose="02010609060101010101" pitchFamily="49" charset="-122"/>
                            </a:rPr>
                            <a:t>Score</a:t>
                          </a:r>
                          <a:r>
                            <a:rPr lang="en-US" altLang="zh-CN" sz="1700" baseline="0" dirty="0">
                              <a:latin typeface="Times New Roman" panose="02020603050405020304" pitchFamily="18" charset="0"/>
                              <a:ea typeface="黑体" panose="02010609060101010101" pitchFamily="49" charset="-122"/>
                            </a:rPr>
                            <a:t>4=</a:t>
                          </a:r>
                          <a:r>
                            <a:rPr lang="zh-CN" altLang="en-US" sz="1700" baseline="0" dirty="0">
                              <a:latin typeface="Times New Roman" panose="02020603050405020304" pitchFamily="18" charset="0"/>
                              <a:ea typeface="黑体" panose="02010609060101010101" pitchFamily="49" charset="-122"/>
                            </a:rPr>
                            <a:t>稳定段与下降段</a:t>
                          </a:r>
                          <a:r>
                            <a:rPr lang="zh-CN" altLang="en-US" sz="1700" b="1" baseline="0" dirty="0">
                              <a:solidFill>
                                <a:srgbClr val="FF0000"/>
                              </a:solidFill>
                              <a:latin typeface="Times New Roman" panose="02020603050405020304" pitchFamily="18" charset="0"/>
                              <a:ea typeface="黑体" panose="02010609060101010101" pitchFamily="49" charset="-122"/>
                            </a:rPr>
                            <a:t>斜率差</a:t>
                          </a:r>
                          <a:endParaRPr lang="en-US" altLang="zh-CN" sz="1700" b="1" baseline="0" dirty="0">
                            <a:solidFill>
                              <a:srgbClr val="FF0000"/>
                            </a:solidFill>
                            <a:latin typeface="Times New Roman" panose="02020603050405020304" pitchFamily="18" charset="0"/>
                            <a:ea typeface="黑体" panose="02010609060101010101" pitchFamily="49" charset="-122"/>
                          </a:endParaRPr>
                        </a:p>
                        <a:p>
                          <a:pPr algn="ctr"/>
                          <a:r>
                            <a:rPr lang="en-US" altLang="zh-CN" sz="1700" baseline="0" dirty="0">
                              <a:latin typeface="Times New Roman" panose="02020603050405020304" pitchFamily="18" charset="0"/>
                              <a:ea typeface="黑体" panose="02010609060101010101" pitchFamily="49" charset="-122"/>
                            </a:rPr>
                            <a:t>MAX(</a:t>
                          </a:r>
                          <a:r>
                            <a:rPr lang="en-US" altLang="zh-CN" sz="1700" i="1" baseline="0" dirty="0">
                              <a:latin typeface="Times New Roman" panose="02020603050405020304" pitchFamily="18" charset="0"/>
                              <a:ea typeface="黑体" panose="02010609060101010101" pitchFamily="49" charset="-122"/>
                            </a:rPr>
                            <a:t>score</a:t>
                          </a:r>
                          <a:r>
                            <a:rPr lang="en-US" altLang="zh-CN" sz="1700" baseline="0" dirty="0">
                              <a:latin typeface="Times New Roman" panose="02020603050405020304" pitchFamily="18" charset="0"/>
                              <a:ea typeface="黑体" panose="02010609060101010101" pitchFamily="49" charset="-122"/>
                            </a:rPr>
                            <a:t>4)</a:t>
                          </a:r>
                          <a:endParaRPr lang="zh-CN" altLang="en-US" sz="1700" baseline="0" dirty="0">
                            <a:latin typeface="Times New Roman" panose="02020603050405020304" pitchFamily="18" charset="0"/>
                            <a:ea typeface="黑体" panose="02010609060101010101" pitchFamily="49" charset="-122"/>
                          </a:endParaRPr>
                        </a:p>
                      </a:txBody>
                      <a:tcPr anchor="ctr">
                        <a:lnB w="28575" cap="flat" cmpd="sng" algn="ctr">
                          <a:solidFill>
                            <a:schemeClr val="tx1"/>
                          </a:solidFill>
                          <a:prstDash val="solid"/>
                          <a:round/>
                          <a:headEnd type="none" w="med" len="med"/>
                          <a:tailEnd type="none" w="med" len="med"/>
                        </a:lnB>
                        <a:solidFill>
                          <a:schemeClr val="bg1"/>
                        </a:solidFill>
                      </a:tcPr>
                    </a:tc>
                  </a:tr>
                </a:tbl>
              </a:graphicData>
            </a:graphic>
          </p:graphicFrame>
        </mc:Fallback>
      </mc:AlternateContent>
      <p:sp>
        <p:nvSpPr>
          <p:cNvPr id="9" name="文本框 8"/>
          <p:cNvSpPr txBox="1"/>
          <p:nvPr/>
        </p:nvSpPr>
        <p:spPr>
          <a:xfrm>
            <a:off x="203200" y="805657"/>
            <a:ext cx="7670800" cy="1421992"/>
          </a:xfrm>
          <a:prstGeom prst="rect">
            <a:avLst/>
          </a:prstGeom>
          <a:noFill/>
          <a:ln w="19050">
            <a:noFill/>
            <a:prstDash val="dash"/>
          </a:ln>
        </p:spPr>
        <p:txBody>
          <a:bodyPr wrap="square" rtlCol="0">
            <a:spAutoFit/>
          </a:bodyPr>
          <a:lstStyle/>
          <a:p>
            <a:pPr marL="342900" indent="-342900" algn="just">
              <a:lnSpc>
                <a:spcPct val="150000"/>
              </a:lnSpc>
              <a:buFont typeface="Wingdings" panose="05000000000000000000" pitchFamily="2" charset="2"/>
              <a:buChar char="Ø"/>
            </a:pPr>
            <a:r>
              <a:rPr lang="en-US" altLang="zh-CN" sz="2000" b="1" dirty="0">
                <a:latin typeface="Times New Roman" panose="02020603050405020304" pitchFamily="18" charset="0"/>
                <a:ea typeface="黑体" panose="02010609060101010101" pitchFamily="49" charset="-122"/>
              </a:rPr>
              <a:t>Score-</a:t>
            </a:r>
            <a:r>
              <a:rPr lang="en-US" altLang="zh-CN" sz="2000" b="1" dirty="0" err="1">
                <a:latin typeface="Times New Roman" panose="02020603050405020304" pitchFamily="18" charset="0"/>
                <a:ea typeface="黑体" panose="02010609060101010101" pitchFamily="49" charset="-122"/>
              </a:rPr>
              <a:t>Kneedle</a:t>
            </a:r>
            <a:r>
              <a:rPr lang="zh-CN" altLang="en-US" sz="2000" b="1" dirty="0">
                <a:latin typeface="Times New Roman" panose="02020603050405020304" pitchFamily="18" charset="0"/>
                <a:ea typeface="黑体" panose="02010609060101010101" pitchFamily="49" charset="-122"/>
              </a:rPr>
              <a:t>算法</a:t>
            </a:r>
            <a:endParaRPr lang="en-US" altLang="zh-CN" sz="2000" b="1" dirty="0">
              <a:latin typeface="Times New Roman" panose="02020603050405020304" pitchFamily="18" charset="0"/>
              <a:ea typeface="黑体" panose="02010609060101010101" pitchFamily="49" charset="-122"/>
            </a:endParaRPr>
          </a:p>
          <a:p>
            <a:pPr algn="just">
              <a:lnSpc>
                <a:spcPct val="150000"/>
              </a:lnSpc>
            </a:pPr>
            <a:r>
              <a:rPr lang="en-US" altLang="zh-CN" sz="2000" b="1" dirty="0">
                <a:solidFill>
                  <a:srgbClr val="2105ED"/>
                </a:solidFill>
                <a:latin typeface="Times New Roman" panose="02020603050405020304" pitchFamily="18" charset="0"/>
                <a:ea typeface="黑体" panose="02010609060101010101" pitchFamily="49" charset="-122"/>
              </a:rPr>
              <a:t>Step1</a:t>
            </a:r>
            <a:r>
              <a:rPr lang="en-US" altLang="zh-CN" sz="2000" dirty="0">
                <a:latin typeface="Times New Roman" panose="02020603050405020304" pitchFamily="18" charset="0"/>
                <a:ea typeface="黑体" panose="02010609060101010101" pitchFamily="49" charset="-122"/>
              </a:rPr>
              <a:t> </a:t>
            </a:r>
            <a:r>
              <a:rPr lang="zh-CN" altLang="en-US" sz="2000" dirty="0">
                <a:latin typeface="Times New Roman" panose="02020603050405020304" pitchFamily="18" charset="0"/>
                <a:ea typeface="黑体" panose="02010609060101010101" pitchFamily="49" charset="-122"/>
              </a:rPr>
              <a:t>采用</a:t>
            </a:r>
            <a:r>
              <a:rPr lang="en-US" altLang="zh-CN" sz="2000" b="1" dirty="0" err="1">
                <a:solidFill>
                  <a:srgbClr val="FF0000"/>
                </a:solidFill>
                <a:latin typeface="Times New Roman" panose="02020603050405020304" pitchFamily="18" charset="0"/>
                <a:ea typeface="黑体" panose="02010609060101010101" pitchFamily="49" charset="-122"/>
              </a:rPr>
              <a:t>Kneedle</a:t>
            </a:r>
            <a:r>
              <a:rPr lang="zh-CN" altLang="en-US" sz="2000" b="1" dirty="0">
                <a:solidFill>
                  <a:srgbClr val="FF0000"/>
                </a:solidFill>
                <a:latin typeface="Times New Roman" panose="02020603050405020304" pitchFamily="18" charset="0"/>
                <a:ea typeface="黑体" panose="02010609060101010101" pitchFamily="49" charset="-122"/>
              </a:rPr>
              <a:t>算法</a:t>
            </a:r>
            <a:r>
              <a:rPr lang="zh-CN" altLang="en-US" sz="2000" dirty="0">
                <a:latin typeface="Times New Roman" panose="02020603050405020304" pitchFamily="18" charset="0"/>
                <a:ea typeface="黑体" panose="02010609060101010101" pitchFamily="49" charset="-122"/>
              </a:rPr>
              <a:t>寻找所有拐点；</a:t>
            </a:r>
            <a:endParaRPr lang="en-US" altLang="zh-CN" sz="2000" dirty="0">
              <a:latin typeface="Times New Roman" panose="02020603050405020304" pitchFamily="18" charset="0"/>
              <a:ea typeface="黑体" panose="02010609060101010101" pitchFamily="49" charset="-122"/>
            </a:endParaRPr>
          </a:p>
          <a:p>
            <a:pPr algn="just">
              <a:lnSpc>
                <a:spcPct val="150000"/>
              </a:lnSpc>
            </a:pPr>
            <a:r>
              <a:rPr lang="en-US" altLang="zh-CN" sz="2000" b="1" dirty="0">
                <a:solidFill>
                  <a:srgbClr val="2105ED"/>
                </a:solidFill>
                <a:latin typeface="Times New Roman" panose="02020603050405020304" pitchFamily="18" charset="0"/>
                <a:ea typeface="黑体" panose="02010609060101010101" pitchFamily="49" charset="-122"/>
              </a:rPr>
              <a:t>Step2</a:t>
            </a:r>
            <a:r>
              <a:rPr lang="en-US" altLang="zh-CN" sz="2000" dirty="0">
                <a:latin typeface="Times New Roman" panose="02020603050405020304" pitchFamily="18" charset="0"/>
                <a:ea typeface="黑体" panose="02010609060101010101" pitchFamily="49" charset="-122"/>
              </a:rPr>
              <a:t> </a:t>
            </a:r>
            <a:r>
              <a:rPr lang="zh-CN" altLang="en-US" sz="2000" dirty="0">
                <a:latin typeface="Times New Roman" panose="02020603050405020304" pitchFamily="18" charset="0"/>
                <a:ea typeface="黑体" panose="02010609060101010101" pitchFamily="49" charset="-122"/>
              </a:rPr>
              <a:t>对</a:t>
            </a:r>
            <a:r>
              <a:rPr lang="zh-CN" altLang="en-US" sz="2000" b="1" dirty="0">
                <a:solidFill>
                  <a:srgbClr val="FF0000"/>
                </a:solidFill>
                <a:latin typeface="Times New Roman" panose="02020603050405020304" pitchFamily="18" charset="0"/>
                <a:ea typeface="黑体" panose="02010609060101010101" pitchFamily="49" charset="-122"/>
              </a:rPr>
              <a:t>拐点评分</a:t>
            </a:r>
            <a:r>
              <a:rPr lang="zh-CN" altLang="en-US" sz="2000" dirty="0">
                <a:latin typeface="Times New Roman" panose="02020603050405020304" pitchFamily="18" charset="0"/>
                <a:ea typeface="黑体" panose="02010609060101010101" pitchFamily="49" charset="-122"/>
              </a:rPr>
              <a:t>，将评分最高的拐点视为分割点。</a:t>
            </a:r>
            <a:endParaRPr lang="en-US" altLang="zh-CN" sz="2000" dirty="0">
              <a:latin typeface="Times New Roman" panose="02020603050405020304" pitchFamily="18" charset="0"/>
              <a:ea typeface="黑体" panose="02010609060101010101" pitchFamily="49" charset="-122"/>
            </a:endParaRPr>
          </a:p>
        </p:txBody>
      </p:sp>
      <p:sp>
        <p:nvSpPr>
          <p:cNvPr id="10" name="文本框 9"/>
          <p:cNvSpPr txBox="1"/>
          <p:nvPr/>
        </p:nvSpPr>
        <p:spPr>
          <a:xfrm>
            <a:off x="7386319" y="4364677"/>
            <a:ext cx="4455161" cy="2342244"/>
          </a:xfrm>
          <a:prstGeom prst="rect">
            <a:avLst/>
          </a:prstGeom>
          <a:noFill/>
          <a:ln w="19050">
            <a:noFill/>
            <a:prstDash val="dash"/>
          </a:ln>
        </p:spPr>
        <p:txBody>
          <a:bodyPr wrap="square" rtlCol="0">
            <a:spAutoFit/>
          </a:bodyPr>
          <a:lstStyle/>
          <a:p>
            <a:pPr algn="just" hangingPunct="1">
              <a:lnSpc>
                <a:spcPct val="150000"/>
              </a:lnSpc>
            </a:pPr>
            <a:r>
              <a:rPr lang="zh-CN" altLang="en-US" sz="2000" dirty="0">
                <a:latin typeface="Times New Roman" panose="02020603050405020304" pitchFamily="18" charset="0"/>
                <a:ea typeface="黑体" panose="02010609060101010101" pitchFamily="49" charset="-122"/>
              </a:rPr>
              <a:t>本工程中，</a:t>
            </a:r>
            <a:r>
              <a:rPr lang="en-US" altLang="zh-CN" sz="2000" b="1" dirty="0">
                <a:solidFill>
                  <a:srgbClr val="FF0000"/>
                </a:solidFill>
                <a:latin typeface="Times New Roman" panose="02020603050405020304" pitchFamily="18" charset="0"/>
                <a:ea typeface="黑体" panose="02010609060101010101" pitchFamily="49" charset="-122"/>
              </a:rPr>
              <a:t>86.8%</a:t>
            </a:r>
            <a:r>
              <a:rPr lang="zh-CN" altLang="en-US" sz="2000" dirty="0">
                <a:latin typeface="Times New Roman" panose="02020603050405020304" pitchFamily="18" charset="0"/>
                <a:ea typeface="黑体" panose="02010609060101010101" pitchFamily="49" charset="-122"/>
              </a:rPr>
              <a:t>的掘进循环</a:t>
            </a:r>
            <a:r>
              <a:rPr lang="zh-CN" altLang="en-US" sz="2000" b="1" dirty="0">
                <a:solidFill>
                  <a:srgbClr val="FF0000"/>
                </a:solidFill>
                <a:latin typeface="Times New Roman" panose="02020603050405020304" pitchFamily="18" charset="0"/>
                <a:ea typeface="黑体" panose="02010609060101010101" pitchFamily="49" charset="-122"/>
              </a:rPr>
              <a:t>整体</a:t>
            </a:r>
            <a:r>
              <a:rPr lang="zh-CN" altLang="en-US" sz="2000" dirty="0">
                <a:latin typeface="Times New Roman" panose="02020603050405020304" pitchFamily="18" charset="0"/>
                <a:ea typeface="黑体" panose="02010609060101010101" pitchFamily="49" charset="-122"/>
              </a:rPr>
              <a:t>划分准确，无需人工校准。</a:t>
            </a:r>
            <a:r>
              <a:rPr lang="zh-CN" altLang="en-US" sz="2000" b="1" dirty="0">
                <a:solidFill>
                  <a:srgbClr val="FF0000"/>
                </a:solidFill>
                <a:latin typeface="Times New Roman" panose="02020603050405020304" pitchFamily="18" charset="0"/>
                <a:ea typeface="黑体" panose="02010609060101010101" pitchFamily="49" charset="-122"/>
              </a:rPr>
              <a:t>稳定段</a:t>
            </a:r>
            <a:r>
              <a:rPr lang="zh-CN" altLang="en-US" sz="2000" dirty="0">
                <a:latin typeface="Times New Roman" panose="02020603050405020304" pitchFamily="18" charset="0"/>
                <a:ea typeface="黑体" panose="02010609060101010101" pitchFamily="49" charset="-122"/>
              </a:rPr>
              <a:t>划分准确性在</a:t>
            </a:r>
            <a:r>
              <a:rPr lang="en-US" altLang="zh-CN" sz="2000" b="1" dirty="0">
                <a:solidFill>
                  <a:srgbClr val="FF0000"/>
                </a:solidFill>
                <a:latin typeface="Times New Roman" panose="02020603050405020304" pitchFamily="18" charset="0"/>
                <a:ea typeface="黑体" panose="02010609060101010101" pitchFamily="49" charset="-122"/>
              </a:rPr>
              <a:t>97%</a:t>
            </a:r>
            <a:r>
              <a:rPr lang="zh-CN" altLang="en-US" sz="2000" dirty="0">
                <a:latin typeface="Times New Roman" panose="02020603050405020304" pitchFamily="18" charset="0"/>
                <a:ea typeface="黑体" panose="02010609060101010101" pitchFamily="49" charset="-122"/>
              </a:rPr>
              <a:t>以上。吉林引松工程中，相较于时序划分法，划分精度</a:t>
            </a:r>
            <a:r>
              <a:rPr lang="zh-CN" altLang="en-US" sz="2000" b="1" dirty="0">
                <a:solidFill>
                  <a:srgbClr val="FF0000"/>
                </a:solidFill>
                <a:latin typeface="Times New Roman" panose="02020603050405020304" pitchFamily="18" charset="0"/>
                <a:ea typeface="黑体" panose="02010609060101010101" pitchFamily="49" charset="-122"/>
              </a:rPr>
              <a:t>从</a:t>
            </a:r>
            <a:r>
              <a:rPr lang="en-US" altLang="zh-CN" sz="2000" b="1" dirty="0">
                <a:solidFill>
                  <a:srgbClr val="FF0000"/>
                </a:solidFill>
                <a:latin typeface="Times New Roman" panose="02020603050405020304" pitchFamily="18" charset="0"/>
                <a:ea typeface="黑体" panose="02010609060101010101" pitchFamily="49" charset="-122"/>
              </a:rPr>
              <a:t>74.5%</a:t>
            </a:r>
            <a:r>
              <a:rPr lang="zh-CN" altLang="en-US" sz="2000" b="1" dirty="0">
                <a:solidFill>
                  <a:srgbClr val="FF0000"/>
                </a:solidFill>
                <a:latin typeface="Times New Roman" panose="02020603050405020304" pitchFamily="18" charset="0"/>
                <a:ea typeface="黑体" panose="02010609060101010101" pitchFamily="49" charset="-122"/>
              </a:rPr>
              <a:t>提升至</a:t>
            </a:r>
            <a:r>
              <a:rPr lang="en-US" altLang="zh-CN" sz="2000" b="1" dirty="0">
                <a:solidFill>
                  <a:srgbClr val="FF0000"/>
                </a:solidFill>
                <a:latin typeface="Times New Roman" panose="02020603050405020304" pitchFamily="18" charset="0"/>
                <a:ea typeface="黑体" panose="02010609060101010101" pitchFamily="49" charset="-122"/>
              </a:rPr>
              <a:t>91.6%</a:t>
            </a:r>
            <a:r>
              <a:rPr lang="zh-CN" altLang="en-US" sz="2000" dirty="0">
                <a:latin typeface="Times New Roman" panose="02020603050405020304" pitchFamily="18" charset="0"/>
                <a:ea typeface="黑体" panose="02010609060101010101" pitchFamily="49" charset="-122"/>
              </a:rPr>
              <a:t>。</a:t>
            </a:r>
            <a:r>
              <a:rPr lang="zh-CN" altLang="en-US" sz="2000" b="1" dirty="0">
                <a:solidFill>
                  <a:srgbClr val="FF0000"/>
                </a:solidFill>
                <a:latin typeface="Times New Roman" panose="02020603050405020304" pitchFamily="18" charset="0"/>
                <a:ea typeface="黑体" panose="02010609060101010101" pitchFamily="49" charset="-122"/>
              </a:rPr>
              <a:t>算法迁移性良好</a:t>
            </a:r>
            <a:r>
              <a:rPr lang="zh-CN" altLang="en-US" sz="2000" dirty="0">
                <a:latin typeface="Times New Roman" panose="02020603050405020304" pitchFamily="18" charset="0"/>
                <a:ea typeface="黑体" panose="02010609060101010101" pitchFamily="49" charset="-122"/>
              </a:rPr>
              <a:t>。</a:t>
            </a:r>
            <a:endParaRPr lang="en-US" altLang="zh-CN" sz="2000" dirty="0">
              <a:latin typeface="Times New Roman" panose="02020603050405020304" pitchFamily="18" charset="0"/>
              <a:ea typeface="黑体" panose="02010609060101010101" pitchFamily="49" charset="-122"/>
            </a:endParaRPr>
          </a:p>
        </p:txBody>
      </p:sp>
      <p:grpSp>
        <p:nvGrpSpPr>
          <p:cNvPr id="11" name="组合 10"/>
          <p:cNvGrpSpPr/>
          <p:nvPr/>
        </p:nvGrpSpPr>
        <p:grpSpPr>
          <a:xfrm>
            <a:off x="7172961" y="4035104"/>
            <a:ext cx="4815840" cy="369332"/>
            <a:chOff x="618233" y="6372528"/>
            <a:chExt cx="5775312" cy="369332"/>
          </a:xfrm>
        </p:grpSpPr>
        <p:sp>
          <p:nvSpPr>
            <p:cNvPr id="12" name="矩形: 圆角 11"/>
            <p:cNvSpPr/>
            <p:nvPr/>
          </p:nvSpPr>
          <p:spPr>
            <a:xfrm>
              <a:off x="618233" y="6384281"/>
              <a:ext cx="5775312" cy="345827"/>
            </a:xfrm>
            <a:prstGeom prst="roundRect">
              <a:avLst/>
            </a:prstGeom>
            <a:solidFill>
              <a:srgbClr val="3366FF">
                <a:alpha val="8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66FF"/>
                </a:solidFill>
              </a:endParaRPr>
            </a:p>
          </p:txBody>
        </p:sp>
        <p:sp>
          <p:nvSpPr>
            <p:cNvPr id="13" name="文本框 12"/>
            <p:cNvSpPr txBox="1"/>
            <p:nvPr/>
          </p:nvSpPr>
          <p:spPr>
            <a:xfrm>
              <a:off x="1060957" y="6372528"/>
              <a:ext cx="4889865" cy="369332"/>
            </a:xfrm>
            <a:prstGeom prst="rect">
              <a:avLst/>
            </a:prstGeom>
            <a:noFill/>
          </p:spPr>
          <p:txBody>
            <a:bodyPr wrap="square" rtlCol="0">
              <a:spAutoFit/>
            </a:bodyPr>
            <a:lstStyle/>
            <a:p>
              <a:pPr algn="ctr"/>
              <a:r>
                <a:rPr lang="en-US" altLang="zh-CN" dirty="0">
                  <a:solidFill>
                    <a:srgbClr val="FFFFFF"/>
                  </a:solidFill>
                  <a:latin typeface="Times New Roman" panose="02020603050405020304" pitchFamily="18" charset="0"/>
                  <a:ea typeface="黑体" panose="02010609060101010101" pitchFamily="49" charset="-122"/>
                </a:rPr>
                <a:t>Score-</a:t>
              </a:r>
              <a:r>
                <a:rPr lang="en-US" altLang="zh-CN" dirty="0" err="1">
                  <a:solidFill>
                    <a:srgbClr val="FFFFFF"/>
                  </a:solidFill>
                  <a:latin typeface="Times New Roman" panose="02020603050405020304" pitchFamily="18" charset="0"/>
                  <a:ea typeface="黑体" panose="02010609060101010101" pitchFamily="49" charset="-122"/>
                </a:rPr>
                <a:t>Kneedle</a:t>
              </a:r>
              <a:r>
                <a:rPr lang="zh-CN" altLang="en-US" dirty="0">
                  <a:solidFill>
                    <a:srgbClr val="FFFFFF"/>
                  </a:solidFill>
                  <a:latin typeface="Times New Roman" panose="02020603050405020304" pitchFamily="18" charset="0"/>
                  <a:ea typeface="黑体" panose="02010609060101010101" pitchFamily="49" charset="-122"/>
                </a:rPr>
                <a:t>划分结果</a:t>
              </a:r>
              <a:endParaRPr lang="zh-CN" altLang="en-US" dirty="0">
                <a:solidFill>
                  <a:srgbClr val="FFFFFF"/>
                </a:solidFill>
                <a:latin typeface="Times New Roman" panose="02020603050405020304" pitchFamily="18" charset="0"/>
                <a:ea typeface="黑体" panose="02010609060101010101" pitchFamily="49" charset="-122"/>
              </a:endParaRPr>
            </a:p>
          </p:txBody>
        </p:sp>
      </p:grpSp>
      <p:sp>
        <p:nvSpPr>
          <p:cNvPr id="14" name="矩形 13"/>
          <p:cNvSpPr/>
          <p:nvPr/>
        </p:nvSpPr>
        <p:spPr>
          <a:xfrm>
            <a:off x="7172960" y="915469"/>
            <a:ext cx="4815840" cy="5790131"/>
          </a:xfrm>
          <a:prstGeom prst="rect">
            <a:avLst/>
          </a:prstGeom>
          <a:noFill/>
          <a:ln w="19050">
            <a:solidFill>
              <a:srgbClr val="3366FF"/>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7973060" y="1279761"/>
            <a:ext cx="670560" cy="2441982"/>
          </a:xfrm>
          <a:prstGeom prst="rect">
            <a:avLst/>
          </a:prstGeom>
          <a:solidFill>
            <a:srgbClr val="5580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8653780" y="1279761"/>
            <a:ext cx="2867660" cy="2441982"/>
          </a:xfrm>
          <a:prstGeom prst="rect">
            <a:avLst/>
          </a:prstGeom>
          <a:solidFill>
            <a:srgbClr val="5580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20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xit" presetSubtype="0" fill="hold" grpId="1" nodeType="withEffect">
                                  <p:stCondLst>
                                    <p:cond delay="200"/>
                                  </p:stCondLst>
                                  <p:childTnLst>
                                    <p:set>
                                      <p:cBhvr>
                                        <p:cTn id="28" dur="1" fill="hold">
                                          <p:stCondLst>
                                            <p:cond delay="0"/>
                                          </p:stCondLst>
                                        </p:cTn>
                                        <p:tgtEl>
                                          <p:spTgt spid="1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4" grpId="0" animBg="1"/>
      <p:bldP spid="15" grpId="0" animBg="1"/>
      <p:bldP spid="15" grpId="1" animBg="1"/>
      <p:bldP spid="16" grpId="0" animBg="1"/>
      <p:bldP spid="1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3"/>
          <p:cNvSpPr txBox="1">
            <a:spLocks noChangeArrowheads="1"/>
          </p:cNvSpPr>
          <p:nvPr/>
        </p:nvSpPr>
        <p:spPr bwMode="auto">
          <a:xfrm>
            <a:off x="1524000" y="2279650"/>
            <a:ext cx="914400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lnSpc>
                <a:spcPct val="90000"/>
              </a:lnSpc>
              <a:spcBef>
                <a:spcPts val="1000"/>
              </a:spcBef>
              <a:buFont typeface="Arial" panose="020B07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7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7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7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20000"/>
              </a:spcBef>
              <a:buFont typeface="Arial" panose="020B0704020202020204" pitchFamily="34" charset="0"/>
              <a:buNone/>
            </a:pPr>
            <a:r>
              <a:rPr lang="en-US" altLang="zh-CN" sz="60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03</a:t>
            </a:r>
            <a:r>
              <a:rPr lang="en-US" altLang="zh-CN" sz="5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5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围岩分类</a:t>
            </a:r>
            <a:endParaRPr lang="zh-CN" altLang="en-US" sz="5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Times New Roman"/>
        <a:ea typeface="等线 Light"/>
        <a:cs typeface=""/>
      </a:majorFont>
      <a:minorFont>
        <a:latin typeface="Times New Roman"/>
        <a:ea typeface="等线"/>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6182</Words>
  <Application>WPS 文字</Application>
  <PresentationFormat>宽屏</PresentationFormat>
  <Paragraphs>760</Paragraphs>
  <Slides>28</Slides>
  <Notes>11</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28</vt:i4>
      </vt:variant>
    </vt:vector>
  </HeadingPairs>
  <TitlesOfParts>
    <vt:vector size="50" baseType="lpstr">
      <vt:lpstr>Arial</vt:lpstr>
      <vt:lpstr>宋体</vt:lpstr>
      <vt:lpstr>Wingdings</vt:lpstr>
      <vt:lpstr>Calibri</vt:lpstr>
      <vt:lpstr>Helvetica Neue</vt:lpstr>
      <vt:lpstr>Times New Roman</vt:lpstr>
      <vt:lpstr>黑体</vt:lpstr>
      <vt:lpstr>汉仪中黑KW</vt:lpstr>
      <vt:lpstr>Calibri Light</vt:lpstr>
      <vt:lpstr>微软雅黑</vt:lpstr>
      <vt:lpstr>汉仪旗黑</vt:lpstr>
      <vt:lpstr>华光行楷_CNKI</vt:lpstr>
      <vt:lpstr>Cambria Math</vt:lpstr>
      <vt:lpstr>宋体</vt:lpstr>
      <vt:lpstr>Arial Unicode MS</vt:lpstr>
      <vt:lpstr>汉仪书宋二KW</vt:lpstr>
      <vt:lpstr>Kingsoft Math</vt:lpstr>
      <vt:lpstr>等线</vt:lpstr>
      <vt:lpstr>汉仪中等线KW</vt:lpstr>
      <vt:lpstr>DejaVu Math TeX Gyre</vt:lpstr>
      <vt:lpstr>宋体-简</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lenovo</dc:creator>
  <cp:lastModifiedBy>Z.Box</cp:lastModifiedBy>
  <cp:revision>1742</cp:revision>
  <dcterms:created xsi:type="dcterms:W3CDTF">2023-11-21T09:15:55Z</dcterms:created>
  <dcterms:modified xsi:type="dcterms:W3CDTF">2023-11-21T09:15:55Z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DEC5D0D99DACFE714B755C65D3B46407_43</vt:lpwstr>
  </property>
  <property fmtid="{D5CDD505-2E9C-101B-9397-08002B2CF9AE}" pid="3" name="KSOProductBuildVer">
    <vt:lpwstr>2052-6.2.2.8394</vt:lpwstr>
  </property>
</Properties>
</file>